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3"/>
  </p:notesMasterIdLst>
  <p:handoutMasterIdLst>
    <p:handoutMasterId r:id="rId34"/>
  </p:handoutMasterIdLst>
  <p:sldIdLst>
    <p:sldId id="288" r:id="rId2"/>
    <p:sldId id="289" r:id="rId3"/>
    <p:sldId id="290" r:id="rId4"/>
    <p:sldId id="291" r:id="rId5"/>
    <p:sldId id="292" r:id="rId6"/>
    <p:sldId id="321"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22" r:id="rId24"/>
    <p:sldId id="320" r:id="rId25"/>
    <p:sldId id="312" r:id="rId26"/>
    <p:sldId id="313" r:id="rId27"/>
    <p:sldId id="314" r:id="rId28"/>
    <p:sldId id="315" r:id="rId29"/>
    <p:sldId id="316" r:id="rId30"/>
    <p:sldId id="317" r:id="rId31"/>
    <p:sldId id="318" r:id="rId32"/>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22"/>
    <a:srgbClr val="6ACB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snapToObjects="1">
      <p:cViewPr>
        <p:scale>
          <a:sx n="77" d="100"/>
          <a:sy n="77" d="100"/>
        </p:scale>
        <p:origin x="-180" y="-30"/>
      </p:cViewPr>
      <p:guideLst>
        <p:guide orient="horz" pos="2565"/>
        <p:guide pos="37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2"/>
    </p:cViewPr>
  </p:sorterViewPr>
  <p:notesViewPr>
    <p:cSldViewPr snapToGrid="0" snapToObjects="1">
      <p:cViewPr varScale="1">
        <p:scale>
          <a:sx n="80" d="100"/>
          <a:sy n="80" d="100"/>
        </p:scale>
        <p:origin x="-3006" y="-78"/>
      </p:cViewPr>
      <p:guideLst>
        <p:guide orient="horz" pos="2928"/>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6482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noProof="1">
                <a:latin typeface="Times New Roman" charset="0"/>
                <a:ea typeface="ＭＳ Ｐゴシック" charset="0"/>
                <a:cs typeface="+mn-cs"/>
              </a:defRPr>
            </a:lvl1pPr>
          </a:lstStyle>
          <a:p>
            <a:pPr>
              <a:defRPr/>
            </a:pPr>
            <a:endParaRPr/>
          </a:p>
        </p:txBody>
      </p:sp>
      <p:sp>
        <p:nvSpPr>
          <p:cNvPr id="81923" name="Rectangle 3"/>
          <p:cNvSpPr>
            <a:spLocks noGrp="1" noChangeArrowheads="1"/>
          </p:cNvSpPr>
          <p:nvPr>
            <p:ph type="dt" sz="quarter" idx="1"/>
          </p:nvPr>
        </p:nvSpPr>
        <p:spPr bwMode="auto">
          <a:xfrm>
            <a:off x="3884613" y="0"/>
            <a:ext cx="2971800" cy="46482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noProof="1">
                <a:latin typeface="Times New Roman" charset="0"/>
                <a:ea typeface="ＭＳ Ｐゴシック" charset="0"/>
                <a:cs typeface="+mn-cs"/>
              </a:defRPr>
            </a:lvl1pPr>
          </a:lstStyle>
          <a:p>
            <a:pPr>
              <a:defRPr/>
            </a:pPr>
            <a:endParaRPr/>
          </a:p>
        </p:txBody>
      </p:sp>
      <p:sp>
        <p:nvSpPr>
          <p:cNvPr id="81924" name="Rectangle 4"/>
          <p:cNvSpPr>
            <a:spLocks noGrp="1" noChangeArrowheads="1"/>
          </p:cNvSpPr>
          <p:nvPr>
            <p:ph type="ftr" sz="quarter" idx="2"/>
          </p:nvPr>
        </p:nvSpPr>
        <p:spPr bwMode="auto">
          <a:xfrm>
            <a:off x="0" y="8829967"/>
            <a:ext cx="2971800" cy="46482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noProof="1">
                <a:latin typeface="Times New Roman" charset="0"/>
                <a:ea typeface="ＭＳ Ｐゴシック" charset="0"/>
                <a:cs typeface="+mn-cs"/>
              </a:defRPr>
            </a:lvl1pPr>
          </a:lstStyle>
          <a:p>
            <a:pPr>
              <a:defRPr/>
            </a:pPr>
            <a:endParaRPr/>
          </a:p>
        </p:txBody>
      </p:sp>
      <p:sp>
        <p:nvSpPr>
          <p:cNvPr id="81925" name="Rectangle 5"/>
          <p:cNvSpPr>
            <a:spLocks noGrp="1" noChangeArrowheads="1"/>
          </p:cNvSpPr>
          <p:nvPr>
            <p:ph type="sldNum" sz="quarter" idx="3"/>
          </p:nvPr>
        </p:nvSpPr>
        <p:spPr bwMode="auto">
          <a:xfrm>
            <a:off x="3884613" y="8829967"/>
            <a:ext cx="2971800" cy="46482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noProof="1">
                <a:latin typeface="Times New Roman" charset="0"/>
              </a:defRPr>
            </a:lvl1pPr>
          </a:lstStyle>
          <a:p>
            <a:pPr>
              <a:defRPr/>
            </a:pPr>
            <a:fld id="{933319D1-3F53-4670-BEFE-CBEB47511757}" type="slidenum">
              <a:rPr/>
              <a:pPr>
                <a:defRPr/>
              </a:pPr>
              <a:t>‹#›</a:t>
            </a:fld>
            <a:endParaRPr lang="en-US"/>
          </a:p>
        </p:txBody>
      </p:sp>
    </p:spTree>
    <p:extLst>
      <p:ext uri="{BB962C8B-B14F-4D97-AF65-F5344CB8AC3E}">
        <p14:creationId xmlns:p14="http://schemas.microsoft.com/office/powerpoint/2010/main" val="2336033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482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de-DE"/>
          </a:p>
        </p:txBody>
      </p:sp>
      <p:sp>
        <p:nvSpPr>
          <p:cNvPr id="8195" name="Rectangle 3"/>
          <p:cNvSpPr>
            <a:spLocks noGrp="1" noChangeArrowheads="1"/>
          </p:cNvSpPr>
          <p:nvPr>
            <p:ph type="dt" idx="1"/>
          </p:nvPr>
        </p:nvSpPr>
        <p:spPr bwMode="auto">
          <a:xfrm>
            <a:off x="3884613" y="0"/>
            <a:ext cx="2971800" cy="46482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de-DE"/>
          </a:p>
        </p:txBody>
      </p:sp>
      <p:sp>
        <p:nvSpPr>
          <p:cNvPr id="358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415790"/>
            <a:ext cx="5486400" cy="418338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8829967"/>
            <a:ext cx="2971800" cy="46482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84613" y="8829967"/>
            <a:ext cx="2971800" cy="46482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9F8C5E9-8843-4362-992D-5B9FF68FFE83}" type="slidenum">
              <a:rPr lang="de-DE"/>
              <a:pPr>
                <a:defRPr/>
              </a:pPr>
              <a:t>‹#›</a:t>
            </a:fld>
            <a:endParaRPr lang="de-DE"/>
          </a:p>
        </p:txBody>
      </p:sp>
    </p:spTree>
    <p:extLst>
      <p:ext uri="{BB962C8B-B14F-4D97-AF65-F5344CB8AC3E}">
        <p14:creationId xmlns:p14="http://schemas.microsoft.com/office/powerpoint/2010/main" val="38944419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dirty="0" smtClean="0">
              <a:ea typeface="ＭＳ Ｐゴシック" charset="-128"/>
            </a:endParaRPr>
          </a:p>
        </p:txBody>
      </p:sp>
      <p:sp>
        <p:nvSpPr>
          <p:cNvPr id="36868" name="Slide Number Placeholder 3"/>
          <p:cNvSpPr>
            <a:spLocks noGrp="1"/>
          </p:cNvSpPr>
          <p:nvPr>
            <p:ph type="sldNum" sz="quarter" idx="5"/>
          </p:nvPr>
        </p:nvSpPr>
        <p:spPr>
          <a:noFill/>
          <a:ln>
            <a:miter lim="800000"/>
            <a:headEnd/>
            <a:tailEnd/>
          </a:ln>
        </p:spPr>
        <p:txBody>
          <a:bodyPr/>
          <a:lstStyle/>
          <a:p>
            <a:fld id="{D17D23CC-C408-48B7-B540-B0DDBD752E06}" type="slidenum">
              <a:rPr lang="de-DE" smtClean="0"/>
              <a:pPr/>
              <a:t>1</a:t>
            </a:fld>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dirty="0" smtClean="0">
              <a:ea typeface="ＭＳ Ｐゴシック" charset="-128"/>
            </a:endParaRPr>
          </a:p>
        </p:txBody>
      </p:sp>
      <p:sp>
        <p:nvSpPr>
          <p:cNvPr id="46084" name="Slide Number Placeholder 3"/>
          <p:cNvSpPr>
            <a:spLocks noGrp="1"/>
          </p:cNvSpPr>
          <p:nvPr>
            <p:ph type="sldNum" sz="quarter" idx="5"/>
          </p:nvPr>
        </p:nvSpPr>
        <p:spPr>
          <a:noFill/>
          <a:ln>
            <a:miter lim="800000"/>
            <a:headEnd/>
            <a:tailEnd/>
          </a:ln>
        </p:spPr>
        <p:txBody>
          <a:bodyPr/>
          <a:lstStyle/>
          <a:p>
            <a:fld id="{8D33F1B3-D1C2-4728-9A78-E3C1A945A902}" type="slidenum">
              <a:rPr lang="de-DE" smtClean="0"/>
              <a:pPr/>
              <a:t>10</a:t>
            </a:fld>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smtClean="0">
              <a:ea typeface="ＭＳ Ｐゴシック" charset="-128"/>
            </a:endParaRPr>
          </a:p>
        </p:txBody>
      </p:sp>
      <p:sp>
        <p:nvSpPr>
          <p:cNvPr id="47108" name="Slide Number Placeholder 3"/>
          <p:cNvSpPr>
            <a:spLocks noGrp="1"/>
          </p:cNvSpPr>
          <p:nvPr>
            <p:ph type="sldNum" sz="quarter" idx="5"/>
          </p:nvPr>
        </p:nvSpPr>
        <p:spPr>
          <a:noFill/>
          <a:ln>
            <a:miter lim="800000"/>
            <a:headEnd/>
            <a:tailEnd/>
          </a:ln>
        </p:spPr>
        <p:txBody>
          <a:bodyPr/>
          <a:lstStyle/>
          <a:p>
            <a:fld id="{2B8A0F80-06B9-40BF-A635-9BD4A0ED1FB8}"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mtClean="0">
                <a:ea typeface="ＭＳ Ｐゴシック" charset="-128"/>
              </a:rPr>
              <a:t>6/17/12 Note to Tim – to keep us from having to renumber all the slides, I left this one in and took out all the percentages except for the new one that we were asked to put in. I made this slide animate so that AFTER the facilitator processes a discussion about how much participants perceive these types of bullying occur, the trainer can bring each one up one at time. My revised language notes the order of these without using the %s, except for cyberbullying which can then still be discussed as we planned for. DELETE THIS COMMENT ONCE YOU’VE READ IT. </a:t>
            </a:r>
          </a:p>
        </p:txBody>
      </p:sp>
      <p:sp>
        <p:nvSpPr>
          <p:cNvPr id="48132" name="Slide Number Placeholder 3"/>
          <p:cNvSpPr>
            <a:spLocks noGrp="1"/>
          </p:cNvSpPr>
          <p:nvPr>
            <p:ph type="sldNum" sz="quarter" idx="5"/>
          </p:nvPr>
        </p:nvSpPr>
        <p:spPr>
          <a:noFill/>
          <a:ln>
            <a:miter lim="800000"/>
            <a:headEnd/>
            <a:tailEnd/>
          </a:ln>
        </p:spPr>
        <p:txBody>
          <a:bodyPr/>
          <a:lstStyle/>
          <a:p>
            <a:fld id="{82A53D08-8778-4441-9EE1-A745760C631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ea typeface="ＭＳ Ｐゴシック" charset="-128"/>
            </a:endParaRPr>
          </a:p>
        </p:txBody>
      </p:sp>
      <p:sp>
        <p:nvSpPr>
          <p:cNvPr id="49156" name="Slide Number Placeholder 3"/>
          <p:cNvSpPr>
            <a:spLocks noGrp="1"/>
          </p:cNvSpPr>
          <p:nvPr>
            <p:ph type="sldNum" sz="quarter" idx="5"/>
          </p:nvPr>
        </p:nvSpPr>
        <p:spPr>
          <a:noFill/>
          <a:ln>
            <a:miter lim="800000"/>
            <a:headEnd/>
            <a:tailEnd/>
          </a:ln>
        </p:spPr>
        <p:txBody>
          <a:bodyPr/>
          <a:lstStyle/>
          <a:p>
            <a:fld id="{FA371536-F4D7-4120-923D-62445914E094}"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ea typeface="ＭＳ Ｐゴシック" charset="-128"/>
            </a:endParaRPr>
          </a:p>
        </p:txBody>
      </p:sp>
      <p:sp>
        <p:nvSpPr>
          <p:cNvPr id="50180" name="Slide Number Placeholder 3"/>
          <p:cNvSpPr>
            <a:spLocks noGrp="1"/>
          </p:cNvSpPr>
          <p:nvPr>
            <p:ph type="sldNum" sz="quarter" idx="5"/>
          </p:nvPr>
        </p:nvSpPr>
        <p:spPr>
          <a:noFill/>
          <a:ln>
            <a:miter lim="800000"/>
            <a:headEnd/>
            <a:tailEnd/>
          </a:ln>
        </p:spPr>
        <p:txBody>
          <a:bodyPr/>
          <a:lstStyle/>
          <a:p>
            <a:fld id="{EEA0CB41-2703-4D76-944C-2FAD138D66FD}"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smtClean="0">
              <a:ea typeface="ＭＳ Ｐゴシック" charset="-128"/>
            </a:endParaRPr>
          </a:p>
        </p:txBody>
      </p:sp>
      <p:sp>
        <p:nvSpPr>
          <p:cNvPr id="51204" name="Slide Number Placeholder 3"/>
          <p:cNvSpPr>
            <a:spLocks noGrp="1"/>
          </p:cNvSpPr>
          <p:nvPr>
            <p:ph type="sldNum" sz="quarter" idx="5"/>
          </p:nvPr>
        </p:nvSpPr>
        <p:spPr>
          <a:noFill/>
          <a:ln>
            <a:miter lim="800000"/>
            <a:headEnd/>
            <a:tailEnd/>
          </a:ln>
        </p:spPr>
        <p:txBody>
          <a:bodyPr/>
          <a:lstStyle/>
          <a:p>
            <a:fld id="{11AD3E7C-9BBB-4AE9-B40B-1673F812143B}"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smtClean="0">
              <a:ea typeface="ＭＳ Ｐゴシック" charset="-128"/>
            </a:endParaRPr>
          </a:p>
        </p:txBody>
      </p:sp>
      <p:sp>
        <p:nvSpPr>
          <p:cNvPr id="52228" name="Slide Number Placeholder 3"/>
          <p:cNvSpPr>
            <a:spLocks noGrp="1"/>
          </p:cNvSpPr>
          <p:nvPr>
            <p:ph type="sldNum" sz="quarter" idx="5"/>
          </p:nvPr>
        </p:nvSpPr>
        <p:spPr>
          <a:noFill/>
          <a:ln>
            <a:miter lim="800000"/>
            <a:headEnd/>
            <a:tailEnd/>
          </a:ln>
        </p:spPr>
        <p:txBody>
          <a:bodyPr/>
          <a:lstStyle/>
          <a:p>
            <a:fld id="{5256CC55-DDCB-49B2-BDDA-2B4C94FCA60E}"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smtClean="0">
              <a:ea typeface="ＭＳ Ｐゴシック" charset="-128"/>
            </a:endParaRPr>
          </a:p>
        </p:txBody>
      </p:sp>
      <p:sp>
        <p:nvSpPr>
          <p:cNvPr id="53252" name="Slide Number Placeholder 3"/>
          <p:cNvSpPr>
            <a:spLocks noGrp="1"/>
          </p:cNvSpPr>
          <p:nvPr>
            <p:ph type="sldNum" sz="quarter" idx="5"/>
          </p:nvPr>
        </p:nvSpPr>
        <p:spPr>
          <a:noFill/>
          <a:ln>
            <a:miter lim="800000"/>
            <a:headEnd/>
            <a:tailEnd/>
          </a:ln>
        </p:spPr>
        <p:txBody>
          <a:bodyPr/>
          <a:lstStyle/>
          <a:p>
            <a:fld id="{57F9FDA8-0252-4739-A11D-3DD82E409734}"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US" smtClean="0">
              <a:ea typeface="ＭＳ Ｐゴシック" charset="-128"/>
            </a:endParaRPr>
          </a:p>
        </p:txBody>
      </p:sp>
      <p:sp>
        <p:nvSpPr>
          <p:cNvPr id="54276" name="Slide Number Placeholder 3"/>
          <p:cNvSpPr>
            <a:spLocks noGrp="1"/>
          </p:cNvSpPr>
          <p:nvPr>
            <p:ph type="sldNum" sz="quarter" idx="5"/>
          </p:nvPr>
        </p:nvSpPr>
        <p:spPr>
          <a:noFill/>
          <a:ln>
            <a:miter lim="800000"/>
            <a:headEnd/>
            <a:tailEnd/>
          </a:ln>
        </p:spPr>
        <p:txBody>
          <a:bodyPr/>
          <a:lstStyle/>
          <a:p>
            <a:fld id="{DDD3E821-AB0F-4F04-87DC-676AC7D68063}"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en-US" smtClean="0">
              <a:ea typeface="ＭＳ Ｐゴシック" charset="-128"/>
            </a:endParaRPr>
          </a:p>
        </p:txBody>
      </p:sp>
      <p:sp>
        <p:nvSpPr>
          <p:cNvPr id="55300" name="Slide Number Placeholder 3"/>
          <p:cNvSpPr>
            <a:spLocks noGrp="1"/>
          </p:cNvSpPr>
          <p:nvPr>
            <p:ph type="sldNum" sz="quarter" idx="5"/>
          </p:nvPr>
        </p:nvSpPr>
        <p:spPr>
          <a:noFill/>
          <a:ln>
            <a:miter lim="800000"/>
            <a:headEnd/>
            <a:tailEnd/>
          </a:ln>
        </p:spPr>
        <p:txBody>
          <a:bodyPr/>
          <a:lstStyle/>
          <a:p>
            <a:fld id="{0ED0DB43-5851-4EF4-B72F-DBCA44B93FAF}"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dirty="0" smtClean="0">
              <a:ea typeface="ＭＳ Ｐゴシック" charset="-128"/>
            </a:endParaRPr>
          </a:p>
        </p:txBody>
      </p:sp>
      <p:sp>
        <p:nvSpPr>
          <p:cNvPr id="37892" name="Slide Number Placeholder 3"/>
          <p:cNvSpPr>
            <a:spLocks noGrp="1"/>
          </p:cNvSpPr>
          <p:nvPr>
            <p:ph type="sldNum" sz="quarter" idx="5"/>
          </p:nvPr>
        </p:nvSpPr>
        <p:spPr>
          <a:noFill/>
          <a:ln>
            <a:miter lim="800000"/>
            <a:headEnd/>
            <a:tailEnd/>
          </a:ln>
        </p:spPr>
        <p:txBody>
          <a:bodyPr/>
          <a:lstStyle/>
          <a:p>
            <a:fld id="{609671A8-08AB-4AEE-860B-36D90055A39E}" type="slidenum">
              <a:rPr lang="de-DE" smtClean="0"/>
              <a:pPr/>
              <a:t>2</a:t>
            </a:fld>
            <a:endParaRPr lang="de-DE"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endParaRPr lang="en-US" smtClean="0">
              <a:ea typeface="ＭＳ Ｐゴシック" charset="-128"/>
            </a:endParaRPr>
          </a:p>
        </p:txBody>
      </p:sp>
      <p:sp>
        <p:nvSpPr>
          <p:cNvPr id="56324" name="Slide Number Placeholder 3"/>
          <p:cNvSpPr>
            <a:spLocks noGrp="1"/>
          </p:cNvSpPr>
          <p:nvPr>
            <p:ph type="sldNum" sz="quarter" idx="5"/>
          </p:nvPr>
        </p:nvSpPr>
        <p:spPr>
          <a:noFill/>
          <a:ln>
            <a:miter lim="800000"/>
            <a:headEnd/>
            <a:tailEnd/>
          </a:ln>
        </p:spPr>
        <p:txBody>
          <a:bodyPr/>
          <a:lstStyle/>
          <a:p>
            <a:fld id="{6E8F99E4-4F50-4919-9F5F-F6FF91FE24E8}"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smtClean="0">
              <a:ea typeface="ＭＳ Ｐゴシック" charset="-128"/>
            </a:endParaRPr>
          </a:p>
        </p:txBody>
      </p:sp>
      <p:sp>
        <p:nvSpPr>
          <p:cNvPr id="57348" name="Slide Number Placeholder 3"/>
          <p:cNvSpPr>
            <a:spLocks noGrp="1"/>
          </p:cNvSpPr>
          <p:nvPr>
            <p:ph type="sldNum" sz="quarter" idx="5"/>
          </p:nvPr>
        </p:nvSpPr>
        <p:spPr>
          <a:noFill/>
          <a:ln>
            <a:miter lim="800000"/>
            <a:headEnd/>
            <a:tailEnd/>
          </a:ln>
        </p:spPr>
        <p:txBody>
          <a:bodyPr/>
          <a:lstStyle/>
          <a:p>
            <a:fld id="{AD34C2FC-1149-4CC8-944A-79170B4D47C6}"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r>
              <a:rPr lang="en-US" smtClean="0">
                <a:ea typeface="ＭＳ Ｐゴシック" charset="-128"/>
              </a:rPr>
              <a:t>DRAFT update of slide 22 based on Round 1 feedback</a:t>
            </a:r>
          </a:p>
        </p:txBody>
      </p:sp>
      <p:sp>
        <p:nvSpPr>
          <p:cNvPr id="58372" name="Slide Number Placeholder 3"/>
          <p:cNvSpPr>
            <a:spLocks noGrp="1"/>
          </p:cNvSpPr>
          <p:nvPr>
            <p:ph type="sldNum" sz="quarter" idx="5"/>
          </p:nvPr>
        </p:nvSpPr>
        <p:spPr>
          <a:noFill/>
          <a:ln>
            <a:miter lim="800000"/>
            <a:headEnd/>
            <a:tailEnd/>
          </a:ln>
        </p:spPr>
        <p:txBody>
          <a:bodyPr/>
          <a:lstStyle/>
          <a:p>
            <a:fld id="{58E554B6-47D3-4F1C-B051-005F9711C527}"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smtClean="0">
                <a:ea typeface="ＭＳ Ｐゴシック" charset="-128"/>
              </a:rPr>
              <a:t>Revised slide 23 based on Round 1 feedback—animation added ADD CITE</a:t>
            </a:r>
          </a:p>
        </p:txBody>
      </p:sp>
      <p:sp>
        <p:nvSpPr>
          <p:cNvPr id="59396" name="Slide Number Placeholder 3"/>
          <p:cNvSpPr>
            <a:spLocks noGrp="1"/>
          </p:cNvSpPr>
          <p:nvPr>
            <p:ph type="sldNum" sz="quarter" idx="5"/>
          </p:nvPr>
        </p:nvSpPr>
        <p:spPr>
          <a:noFill/>
          <a:ln>
            <a:miter lim="800000"/>
            <a:headEnd/>
            <a:tailEnd/>
          </a:ln>
        </p:spPr>
        <p:txBody>
          <a:bodyPr/>
          <a:lstStyle/>
          <a:p>
            <a:fld id="{E6369BD4-C557-46A6-9DE8-88868DE000C6}" type="slidenum">
              <a:rPr lang="de-DE" smtClean="0"/>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endParaRPr lang="en-US" smtClean="0">
              <a:ea typeface="ＭＳ Ｐゴシック" charset="-128"/>
            </a:endParaRPr>
          </a:p>
        </p:txBody>
      </p:sp>
      <p:sp>
        <p:nvSpPr>
          <p:cNvPr id="60420" name="Slide Number Placeholder 3"/>
          <p:cNvSpPr>
            <a:spLocks noGrp="1"/>
          </p:cNvSpPr>
          <p:nvPr>
            <p:ph type="sldNum" sz="quarter" idx="5"/>
          </p:nvPr>
        </p:nvSpPr>
        <p:spPr>
          <a:noFill/>
          <a:ln>
            <a:miter lim="800000"/>
            <a:headEnd/>
            <a:tailEnd/>
          </a:ln>
        </p:spPr>
        <p:txBody>
          <a:bodyPr/>
          <a:lstStyle/>
          <a:p>
            <a:fld id="{F6011478-DDC5-455C-9A59-82E10FCD0FDB}" type="slidenum">
              <a:rPr lang="de-DE" smtClean="0"/>
              <a:pPr/>
              <a:t>24</a:t>
            </a:fld>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endParaRPr lang="en-US" smtClean="0">
              <a:ea typeface="ＭＳ Ｐゴシック" charset="-128"/>
            </a:endParaRPr>
          </a:p>
        </p:txBody>
      </p:sp>
      <p:sp>
        <p:nvSpPr>
          <p:cNvPr id="61444" name="Slide Number Placeholder 3"/>
          <p:cNvSpPr>
            <a:spLocks noGrp="1"/>
          </p:cNvSpPr>
          <p:nvPr>
            <p:ph type="sldNum" sz="quarter" idx="5"/>
          </p:nvPr>
        </p:nvSpPr>
        <p:spPr>
          <a:noFill/>
          <a:ln>
            <a:miter lim="800000"/>
            <a:headEnd/>
            <a:tailEnd/>
          </a:ln>
        </p:spPr>
        <p:txBody>
          <a:bodyPr/>
          <a:lstStyle/>
          <a:p>
            <a:fld id="{56414F9C-DD4B-4683-A412-7222A51B1BEC}" type="slidenum">
              <a:rPr lang="de-DE" smtClean="0"/>
              <a:pPr/>
              <a:t>25</a:t>
            </a:fld>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endParaRPr lang="en-US" smtClean="0">
              <a:ea typeface="ＭＳ Ｐゴシック" charset="-128"/>
            </a:endParaRPr>
          </a:p>
        </p:txBody>
      </p:sp>
      <p:sp>
        <p:nvSpPr>
          <p:cNvPr id="62468" name="Slide Number Placeholder 3"/>
          <p:cNvSpPr>
            <a:spLocks noGrp="1"/>
          </p:cNvSpPr>
          <p:nvPr>
            <p:ph type="sldNum" sz="quarter" idx="5"/>
          </p:nvPr>
        </p:nvSpPr>
        <p:spPr>
          <a:noFill/>
          <a:ln>
            <a:miter lim="800000"/>
            <a:headEnd/>
            <a:tailEnd/>
          </a:ln>
        </p:spPr>
        <p:txBody>
          <a:bodyPr/>
          <a:lstStyle/>
          <a:p>
            <a:fld id="{77107CA2-0525-4CC5-96E3-417180D0E912}" type="slidenum">
              <a:rPr lang="de-DE" smtClean="0"/>
              <a:pPr/>
              <a:t>26</a:t>
            </a:fld>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endParaRPr lang="en-US" smtClean="0">
              <a:ea typeface="ＭＳ Ｐゴシック" charset="-128"/>
            </a:endParaRPr>
          </a:p>
        </p:txBody>
      </p:sp>
      <p:sp>
        <p:nvSpPr>
          <p:cNvPr id="63492" name="Slide Number Placeholder 3"/>
          <p:cNvSpPr>
            <a:spLocks noGrp="1"/>
          </p:cNvSpPr>
          <p:nvPr>
            <p:ph type="sldNum" sz="quarter" idx="5"/>
          </p:nvPr>
        </p:nvSpPr>
        <p:spPr>
          <a:noFill/>
          <a:ln>
            <a:miter lim="800000"/>
            <a:headEnd/>
            <a:tailEnd/>
          </a:ln>
        </p:spPr>
        <p:txBody>
          <a:bodyPr/>
          <a:lstStyle/>
          <a:p>
            <a:fld id="{12EB808A-0E98-4FDF-BE76-55D376CEA766}" type="slidenum">
              <a:rPr lang="de-DE" smtClean="0"/>
              <a:pPr/>
              <a:t>27</a:t>
            </a:fld>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smtClean="0">
              <a:ea typeface="ＭＳ Ｐゴシック" charset="-128"/>
            </a:endParaRPr>
          </a:p>
        </p:txBody>
      </p:sp>
      <p:sp>
        <p:nvSpPr>
          <p:cNvPr id="64516" name="Slide Number Placeholder 3"/>
          <p:cNvSpPr>
            <a:spLocks noGrp="1"/>
          </p:cNvSpPr>
          <p:nvPr>
            <p:ph type="sldNum" sz="quarter" idx="5"/>
          </p:nvPr>
        </p:nvSpPr>
        <p:spPr>
          <a:noFill/>
          <a:ln>
            <a:miter lim="800000"/>
            <a:headEnd/>
            <a:tailEnd/>
          </a:ln>
        </p:spPr>
        <p:txBody>
          <a:bodyPr/>
          <a:lstStyle/>
          <a:p>
            <a:fld id="{DF22FFDF-A8ED-4F9E-BBA8-EA552DDAD65D}" type="slidenum">
              <a:rPr lang="de-DE" smtClean="0"/>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endParaRPr lang="en-US" smtClean="0">
              <a:ea typeface="ＭＳ Ｐゴシック" charset="-128"/>
            </a:endParaRPr>
          </a:p>
        </p:txBody>
      </p:sp>
      <p:sp>
        <p:nvSpPr>
          <p:cNvPr id="65540" name="Slide Number Placeholder 3"/>
          <p:cNvSpPr>
            <a:spLocks noGrp="1"/>
          </p:cNvSpPr>
          <p:nvPr>
            <p:ph type="sldNum" sz="quarter" idx="5"/>
          </p:nvPr>
        </p:nvSpPr>
        <p:spPr>
          <a:noFill/>
          <a:ln>
            <a:miter lim="800000"/>
            <a:headEnd/>
            <a:tailEnd/>
          </a:ln>
        </p:spPr>
        <p:txBody>
          <a:bodyPr/>
          <a:lstStyle/>
          <a:p>
            <a:fld id="{894B726C-7CCE-46C3-A45B-CE46CF5BB20A}" type="slidenum">
              <a:rPr lang="de-DE" smtClean="0"/>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dirty="0" smtClean="0">
              <a:ea typeface="ＭＳ Ｐゴシック" charset="-128"/>
            </a:endParaRPr>
          </a:p>
        </p:txBody>
      </p:sp>
      <p:sp>
        <p:nvSpPr>
          <p:cNvPr id="38916" name="Slide Number Placeholder 3"/>
          <p:cNvSpPr>
            <a:spLocks noGrp="1"/>
          </p:cNvSpPr>
          <p:nvPr>
            <p:ph type="sldNum" sz="quarter" idx="5"/>
          </p:nvPr>
        </p:nvSpPr>
        <p:spPr>
          <a:noFill/>
          <a:ln>
            <a:miter lim="800000"/>
            <a:headEnd/>
            <a:tailEnd/>
          </a:ln>
        </p:spPr>
        <p:txBody>
          <a:bodyPr/>
          <a:lstStyle/>
          <a:p>
            <a:fld id="{65DAA457-4586-4AB1-AE39-5A193D2AD0C4}" type="slidenum">
              <a:rPr lang="de-DE" smtClean="0"/>
              <a:pPr/>
              <a:t>3</a:t>
            </a:fld>
            <a:endParaRPr lang="de-DE"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smtClean="0">
                <a:ea typeface="ＭＳ Ｐゴシック" charset="-128"/>
              </a:rPr>
              <a:t>Cite?</a:t>
            </a:r>
          </a:p>
        </p:txBody>
      </p:sp>
      <p:sp>
        <p:nvSpPr>
          <p:cNvPr id="66564" name="Slide Number Placeholder 3"/>
          <p:cNvSpPr>
            <a:spLocks noGrp="1"/>
          </p:cNvSpPr>
          <p:nvPr>
            <p:ph type="sldNum" sz="quarter" idx="5"/>
          </p:nvPr>
        </p:nvSpPr>
        <p:spPr>
          <a:noFill/>
          <a:ln>
            <a:miter lim="800000"/>
            <a:headEnd/>
            <a:tailEnd/>
          </a:ln>
        </p:spPr>
        <p:txBody>
          <a:bodyPr/>
          <a:lstStyle/>
          <a:p>
            <a:fld id="{DA7877F0-0143-4F75-A441-7A23C97E6F00}" type="slidenum">
              <a:rPr lang="de-DE" smtClean="0"/>
              <a:pPr/>
              <a:t>30</a:t>
            </a:fld>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smtClean="0">
              <a:ea typeface="ＭＳ Ｐゴシック" charset="-128"/>
            </a:endParaRPr>
          </a:p>
        </p:txBody>
      </p:sp>
      <p:sp>
        <p:nvSpPr>
          <p:cNvPr id="67588" name="Slide Number Placeholder 3"/>
          <p:cNvSpPr>
            <a:spLocks noGrp="1"/>
          </p:cNvSpPr>
          <p:nvPr>
            <p:ph type="sldNum" sz="quarter" idx="5"/>
          </p:nvPr>
        </p:nvSpPr>
        <p:spPr>
          <a:noFill/>
          <a:ln>
            <a:miter lim="800000"/>
            <a:headEnd/>
            <a:tailEnd/>
          </a:ln>
        </p:spPr>
        <p:txBody>
          <a:bodyPr/>
          <a:lstStyle/>
          <a:p>
            <a:fld id="{86402297-168F-4E08-BD06-60735D62F5EF}" type="slidenum">
              <a:rPr lang="de-DE" smtClean="0"/>
              <a:pPr/>
              <a:t>31</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dirty="0" smtClean="0">
              <a:ea typeface="ＭＳ Ｐゴシック" charset="-128"/>
            </a:endParaRPr>
          </a:p>
        </p:txBody>
      </p:sp>
      <p:sp>
        <p:nvSpPr>
          <p:cNvPr id="39940" name="Slide Number Placeholder 3"/>
          <p:cNvSpPr>
            <a:spLocks noGrp="1"/>
          </p:cNvSpPr>
          <p:nvPr>
            <p:ph type="sldNum" sz="quarter" idx="5"/>
          </p:nvPr>
        </p:nvSpPr>
        <p:spPr>
          <a:noFill/>
          <a:ln>
            <a:miter lim="800000"/>
            <a:headEnd/>
            <a:tailEnd/>
          </a:ln>
        </p:spPr>
        <p:txBody>
          <a:bodyPr/>
          <a:lstStyle/>
          <a:p>
            <a:fld id="{4AA1257D-67F2-4D79-A3A5-6AF0E73FF0E3}" type="slidenum">
              <a:rPr lang="de-DE" smtClean="0"/>
              <a:pPr/>
              <a:t>4</a:t>
            </a:fld>
            <a:endParaRPr 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dirty="0" smtClean="0">
              <a:ea typeface="ＭＳ Ｐゴシック" charset="-128"/>
            </a:endParaRPr>
          </a:p>
        </p:txBody>
      </p:sp>
      <p:sp>
        <p:nvSpPr>
          <p:cNvPr id="40964" name="Slide Number Placeholder 3"/>
          <p:cNvSpPr>
            <a:spLocks noGrp="1"/>
          </p:cNvSpPr>
          <p:nvPr>
            <p:ph type="sldNum" sz="quarter" idx="5"/>
          </p:nvPr>
        </p:nvSpPr>
        <p:spPr>
          <a:noFill/>
          <a:ln>
            <a:miter lim="800000"/>
            <a:headEnd/>
            <a:tailEnd/>
          </a:ln>
        </p:spPr>
        <p:txBody>
          <a:bodyPr/>
          <a:lstStyle/>
          <a:p>
            <a:fld id="{1B344C36-70B8-4D0C-BAC7-BA3DBCE7D5B4}" type="slidenum">
              <a:rPr lang="de-DE" smtClean="0"/>
              <a:pPr/>
              <a:t>5</a:t>
            </a:fld>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US" dirty="0" smtClean="0">
                <a:ea typeface="ＭＳ Ｐゴシック" charset="-128"/>
              </a:rPr>
              <a:t>DRAFT update of Slide 6 based on Round 1 Feedback</a:t>
            </a:r>
          </a:p>
          <a:p>
            <a:endParaRPr lang="en-US" dirty="0" smtClean="0">
              <a:ea typeface="ＭＳ Ｐゴシック" charset="-128"/>
            </a:endParaRPr>
          </a:p>
        </p:txBody>
      </p:sp>
      <p:sp>
        <p:nvSpPr>
          <p:cNvPr id="41988" name="Slide Number Placeholder 3"/>
          <p:cNvSpPr>
            <a:spLocks noGrp="1"/>
          </p:cNvSpPr>
          <p:nvPr>
            <p:ph type="sldNum" sz="quarter" idx="5"/>
          </p:nvPr>
        </p:nvSpPr>
        <p:spPr>
          <a:noFill/>
          <a:ln>
            <a:miter lim="800000"/>
            <a:headEnd/>
            <a:tailEnd/>
          </a:ln>
        </p:spPr>
        <p:txBody>
          <a:bodyPr/>
          <a:lstStyle/>
          <a:p>
            <a:fld id="{D147475E-E47C-43C7-A729-5BB01FFBD812}" type="slidenum">
              <a:rPr lang="de-DE" smtClean="0"/>
              <a:pPr/>
              <a:t>6</a:t>
            </a:fld>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dirty="0" smtClean="0">
              <a:ea typeface="ＭＳ Ｐゴシック" charset="-128"/>
            </a:endParaRPr>
          </a:p>
        </p:txBody>
      </p:sp>
      <p:sp>
        <p:nvSpPr>
          <p:cNvPr id="43012" name="Slide Number Placeholder 3"/>
          <p:cNvSpPr>
            <a:spLocks noGrp="1"/>
          </p:cNvSpPr>
          <p:nvPr>
            <p:ph type="sldNum" sz="quarter" idx="5"/>
          </p:nvPr>
        </p:nvSpPr>
        <p:spPr>
          <a:noFill/>
          <a:ln>
            <a:miter lim="800000"/>
            <a:headEnd/>
            <a:tailEnd/>
          </a:ln>
        </p:spPr>
        <p:txBody>
          <a:bodyPr/>
          <a:lstStyle/>
          <a:p>
            <a:fld id="{2208C2A2-33A1-4739-990C-D809F9D93A59}" type="slidenum">
              <a:rPr lang="de-DE" smtClean="0"/>
              <a:pPr/>
              <a:t>7</a:t>
            </a:fld>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dirty="0" smtClean="0">
              <a:solidFill>
                <a:srgbClr val="FF0000"/>
              </a:solidFill>
              <a:ea typeface="ＭＳ Ｐゴシック" charset="-128"/>
            </a:endParaRPr>
          </a:p>
        </p:txBody>
      </p:sp>
      <p:sp>
        <p:nvSpPr>
          <p:cNvPr id="44036" name="Slide Number Placeholder 3"/>
          <p:cNvSpPr>
            <a:spLocks noGrp="1"/>
          </p:cNvSpPr>
          <p:nvPr>
            <p:ph type="sldNum" sz="quarter" idx="5"/>
          </p:nvPr>
        </p:nvSpPr>
        <p:spPr>
          <a:noFill/>
          <a:ln>
            <a:miter lim="800000"/>
            <a:headEnd/>
            <a:tailEnd/>
          </a:ln>
        </p:spPr>
        <p:txBody>
          <a:bodyPr/>
          <a:lstStyle/>
          <a:p>
            <a:fld id="{3656DDEB-D2A1-4907-A3BC-36D3B8152790}" type="slidenum">
              <a:rPr lang="de-DE" smtClean="0"/>
              <a:pPr/>
              <a:t>8</a:t>
            </a:fld>
            <a:endParaRPr 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dirty="0" smtClean="0">
              <a:ea typeface="ＭＳ Ｐゴシック" charset="-128"/>
            </a:endParaRPr>
          </a:p>
        </p:txBody>
      </p:sp>
      <p:sp>
        <p:nvSpPr>
          <p:cNvPr id="45060" name="Slide Number Placeholder 3"/>
          <p:cNvSpPr>
            <a:spLocks noGrp="1"/>
          </p:cNvSpPr>
          <p:nvPr>
            <p:ph type="sldNum" sz="quarter" idx="5"/>
          </p:nvPr>
        </p:nvSpPr>
        <p:spPr>
          <a:noFill/>
          <a:ln>
            <a:miter lim="800000"/>
            <a:headEnd/>
            <a:tailEnd/>
          </a:ln>
        </p:spPr>
        <p:txBody>
          <a:bodyPr/>
          <a:lstStyle/>
          <a:p>
            <a:fld id="{956F88D5-A954-48FE-A985-195B6BA711FB}" type="slidenum">
              <a:rPr lang="de-DE" smtClean="0"/>
              <a:pPr/>
              <a:t>9</a:t>
            </a:fld>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SSSTA-logo.png"/>
          <p:cNvPicPr>
            <a:picLocks noChangeAspect="1"/>
          </p:cNvPicPr>
          <p:nvPr userDrawn="1"/>
        </p:nvPicPr>
        <p:blipFill>
          <a:blip r:embed="rId3"/>
          <a:srcRect/>
          <a:stretch>
            <a:fillRect/>
          </a:stretch>
        </p:blipFill>
        <p:spPr bwMode="auto">
          <a:xfrm>
            <a:off x="6700838" y="6173788"/>
            <a:ext cx="2138362" cy="581025"/>
          </a:xfrm>
          <a:prstGeom prst="rect">
            <a:avLst/>
          </a:prstGeom>
          <a:noFill/>
          <a:ln w="9525">
            <a:noFill/>
            <a:miter lim="800000"/>
            <a:headEnd/>
            <a:tailEnd/>
          </a:ln>
        </p:spPr>
      </p:pic>
      <p:sp>
        <p:nvSpPr>
          <p:cNvPr id="12292" name="Rectangle 7"/>
          <p:cNvSpPr>
            <a:spLocks noGrp="1" noChangeArrowheads="1"/>
          </p:cNvSpPr>
          <p:nvPr>
            <p:ph type="ctrTitle"/>
          </p:nvPr>
        </p:nvSpPr>
        <p:spPr>
          <a:xfrm>
            <a:off x="863600" y="566116"/>
            <a:ext cx="7485063" cy="960438"/>
          </a:xfrm>
        </p:spPr>
        <p:txBody>
          <a:bodyPr anchor="t"/>
          <a:lstStyle>
            <a:lvl1pPr>
              <a:defRPr sz="3200">
                <a:solidFill>
                  <a:schemeClr val="bg1"/>
                </a:solidFill>
              </a:defRPr>
            </a:lvl1pPr>
          </a:lstStyle>
          <a:p>
            <a:pPr lvl="0"/>
            <a:r>
              <a:rPr lang="de-DE" noProof="0" dirty="0" smtClean="0"/>
              <a:t>Titelmasterformat durch Klicken bearbeiten</a:t>
            </a:r>
          </a:p>
        </p:txBody>
      </p:sp>
      <p:sp>
        <p:nvSpPr>
          <p:cNvPr id="12293" name="Rectangle 12"/>
          <p:cNvSpPr>
            <a:spLocks noGrp="1" noChangeArrowheads="1"/>
          </p:cNvSpPr>
          <p:nvPr>
            <p:ph type="subTitle" idx="1"/>
          </p:nvPr>
        </p:nvSpPr>
        <p:spPr>
          <a:xfrm>
            <a:off x="863600" y="1610691"/>
            <a:ext cx="7510463" cy="565150"/>
          </a:xfrm>
        </p:spPr>
        <p:txBody>
          <a:bodyPr/>
          <a:lstStyle>
            <a:lvl1pPr marL="0" indent="0">
              <a:buFont typeface="Wingdings" charset="0"/>
              <a:buNone/>
              <a:defRPr sz="2200" b="0">
                <a:solidFill>
                  <a:schemeClr val="bg1"/>
                </a:solidFill>
              </a:defRPr>
            </a:lvl1pPr>
          </a:lstStyle>
          <a:p>
            <a:pPr lvl="0"/>
            <a:r>
              <a:rPr lang="de-DE" noProof="0" smtClean="0"/>
              <a:t>Formatvorlage des Untertitelmasters durch Klicken bearbeiten</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de-DE"/>
          </a:p>
        </p:txBody>
      </p:sp>
      <p:sp>
        <p:nvSpPr>
          <p:cNvPr id="6"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8775" y="147638"/>
            <a:ext cx="2130425"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4325" y="147638"/>
            <a:ext cx="6242050"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de-DE"/>
          </a:p>
        </p:txBody>
      </p:sp>
      <p:sp>
        <p:nvSpPr>
          <p:cNvPr id="6"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endParaRPr lang="de-DE" dirty="0"/>
          </a:p>
        </p:txBody>
      </p:sp>
      <p:sp>
        <p:nvSpPr>
          <p:cNvPr id="7"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endParaRPr lang="de-DE"/>
          </a:p>
        </p:txBody>
      </p:sp>
      <p:sp>
        <p:nvSpPr>
          <p:cNvPr id="6"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4325" y="1614488"/>
            <a:ext cx="4186238"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614488"/>
            <a:ext cx="4186237"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a:ln/>
        </p:spPr>
        <p:txBody>
          <a:bodyPr/>
          <a:lstStyle>
            <a:lvl1pPr>
              <a:defRPr/>
            </a:lvl1pPr>
          </a:lstStyle>
          <a:p>
            <a:pPr>
              <a:defRPr/>
            </a:pPr>
            <a:endParaRPr lang="de-DE"/>
          </a:p>
        </p:txBody>
      </p:sp>
      <p:sp>
        <p:nvSpPr>
          <p:cNvPr id="7"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a:ln/>
        </p:spPr>
        <p:txBody>
          <a:bodyPr/>
          <a:lstStyle>
            <a:lvl1pPr>
              <a:defRPr/>
            </a:lvl1pPr>
          </a:lstStyle>
          <a:p>
            <a:pPr>
              <a:defRPr/>
            </a:pPr>
            <a:endParaRPr lang="de-DE"/>
          </a:p>
        </p:txBody>
      </p:sp>
      <p:sp>
        <p:nvSpPr>
          <p:cNvPr id="9"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a:ln/>
        </p:spPr>
        <p:txBody>
          <a:bodyPr/>
          <a:lstStyle>
            <a:lvl1pPr>
              <a:defRPr/>
            </a:lvl1pPr>
          </a:lstStyle>
          <a:p>
            <a:pPr>
              <a:defRPr/>
            </a:pPr>
            <a:endParaRPr lang="de-DE"/>
          </a:p>
        </p:txBody>
      </p:sp>
      <p:sp>
        <p:nvSpPr>
          <p:cNvPr id="5"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endParaRPr lang="de-DE"/>
          </a:p>
        </p:txBody>
      </p:sp>
      <p:sp>
        <p:nvSpPr>
          <p:cNvPr id="4"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de-DE"/>
          </a:p>
        </p:txBody>
      </p:sp>
      <p:sp>
        <p:nvSpPr>
          <p:cNvPr id="7"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endParaRPr lang="de-DE"/>
          </a:p>
        </p:txBody>
      </p:sp>
      <p:sp>
        <p:nvSpPr>
          <p:cNvPr id="7" name="Slide Number Placeholder 2"/>
          <p:cNvSpPr txBox="1">
            <a:spLocks/>
          </p:cNvSpPr>
          <p:nvPr userDrawn="1"/>
        </p:nvSpPr>
        <p:spPr>
          <a:xfrm>
            <a:off x="219075" y="6352737"/>
            <a:ext cx="21336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a:lstStyle>
          <a:p>
            <a:fld id="{F2B4F29A-599F-8247-858E-9A81801DC448}" type="slidenum">
              <a:rPr lang="en-US" smtClean="0"/>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5"/>
          <p:cNvSpPr>
            <a:spLocks noChangeArrowheads="1"/>
          </p:cNvSpPr>
          <p:nvPr/>
        </p:nvSpPr>
        <p:spPr bwMode="gray">
          <a:xfrm>
            <a:off x="2162175" y="6408738"/>
            <a:ext cx="4784725" cy="247650"/>
          </a:xfrm>
          <a:prstGeom prst="rect">
            <a:avLst/>
          </a:prstGeom>
          <a:noFill/>
          <a:ln w="9525">
            <a:noFill/>
            <a:miter lim="800000"/>
            <a:headEnd/>
            <a:tailEnd/>
          </a:ln>
        </p:spPr>
        <p:txBody>
          <a:bodyPr/>
          <a:lstStyle/>
          <a:p>
            <a:pPr algn="ctr">
              <a:defRPr/>
            </a:pPr>
            <a:endParaRPr lang="en-US" sz="1000" dirty="0"/>
          </a:p>
        </p:txBody>
      </p:sp>
      <p:sp>
        <p:nvSpPr>
          <p:cNvPr id="1027" name="Rectangle 7"/>
          <p:cNvSpPr>
            <a:spLocks noGrp="1" noChangeArrowheads="1"/>
          </p:cNvSpPr>
          <p:nvPr>
            <p:ph type="title"/>
          </p:nvPr>
        </p:nvSpPr>
        <p:spPr bwMode="gray">
          <a:xfrm>
            <a:off x="314325" y="147638"/>
            <a:ext cx="5535613" cy="60007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de-DE" smtClean="0"/>
              <a:t>Klicken Sie, um das Titelformat zu bearbeiten</a:t>
            </a:r>
          </a:p>
        </p:txBody>
      </p:sp>
      <p:sp>
        <p:nvSpPr>
          <p:cNvPr id="11269" name="Rectangle 10"/>
          <p:cNvSpPr>
            <a:spLocks noGrp="1" noChangeArrowheads="1"/>
          </p:cNvSpPr>
          <p:nvPr>
            <p:ph type="ftr" sz="quarter" idx="3"/>
          </p:nvPr>
        </p:nvSpPr>
        <p:spPr bwMode="gray">
          <a:xfrm>
            <a:off x="219075" y="6408738"/>
            <a:ext cx="1343025" cy="24765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000">
                <a:latin typeface="Arial" charset="0"/>
                <a:ea typeface="ＭＳ Ｐゴシック" charset="-128"/>
                <a:cs typeface="ＭＳ Ｐゴシック" charset="-128"/>
              </a:defRPr>
            </a:lvl1pPr>
          </a:lstStyle>
          <a:p>
            <a:pPr>
              <a:defRPr/>
            </a:pPr>
            <a:endParaRPr lang="de-DE" dirty="0"/>
          </a:p>
        </p:txBody>
      </p:sp>
      <p:sp>
        <p:nvSpPr>
          <p:cNvPr id="1029" name="Rectangle 12"/>
          <p:cNvSpPr>
            <a:spLocks noGrp="1" noChangeArrowheads="1"/>
          </p:cNvSpPr>
          <p:nvPr>
            <p:ph type="body" idx="1"/>
          </p:nvPr>
        </p:nvSpPr>
        <p:spPr bwMode="gray">
          <a:xfrm>
            <a:off x="314325" y="1614488"/>
            <a:ext cx="8524875" cy="43910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p:txBody>
      </p:sp>
      <p:pic>
        <p:nvPicPr>
          <p:cNvPr id="1030" name="Picture 6" descr="SSSTA-logo.png"/>
          <p:cNvPicPr>
            <a:picLocks noChangeAspect="1"/>
          </p:cNvPicPr>
          <p:nvPr userDrawn="1"/>
        </p:nvPicPr>
        <p:blipFill>
          <a:blip r:embed="rId14"/>
          <a:srcRect/>
          <a:stretch>
            <a:fillRect/>
          </a:stretch>
        </p:blipFill>
        <p:spPr bwMode="auto">
          <a:xfrm>
            <a:off x="6700838" y="6173788"/>
            <a:ext cx="2138362" cy="581025"/>
          </a:xfrm>
          <a:prstGeom prst="rect">
            <a:avLst/>
          </a:prstGeom>
          <a:noFill/>
          <a:ln w="9525">
            <a:noFill/>
            <a:miter lim="800000"/>
            <a:headEnd/>
            <a:tailEnd/>
          </a:ln>
        </p:spPr>
      </p:pic>
      <p:sp>
        <p:nvSpPr>
          <p:cNvPr id="3" name="Slide Number Placeholder 2"/>
          <p:cNvSpPr>
            <a:spLocks noGrp="1"/>
          </p:cNvSpPr>
          <p:nvPr>
            <p:ph type="sldNum" sz="quarter" idx="4"/>
          </p:nvPr>
        </p:nvSpPr>
        <p:spPr>
          <a:xfrm>
            <a:off x="219075" y="635273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4F29A-599F-8247-858E-9A81801DC44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ransition spd="med">
    <p:fade/>
  </p:transition>
  <p:hf hdr="0" ftr="0" dt="0"/>
  <p:txStyles>
    <p:titleStyle>
      <a:lvl1pPr algn="l" rtl="0" eaLnBrk="0" fontAlgn="base" hangingPunct="0">
        <a:lnSpc>
          <a:spcPct val="95000"/>
        </a:lnSpc>
        <a:spcBef>
          <a:spcPct val="0"/>
        </a:spcBef>
        <a:spcAft>
          <a:spcPct val="0"/>
        </a:spcAft>
        <a:defRPr sz="2400" b="1">
          <a:solidFill>
            <a:srgbClr val="FFFFFF"/>
          </a:solidFill>
          <a:latin typeface="+mj-lt"/>
          <a:ea typeface="+mj-ea"/>
          <a:cs typeface="ＭＳ Ｐゴシック" charset="-128"/>
        </a:defRPr>
      </a:lvl1pPr>
      <a:lvl2pPr algn="l" rtl="0" eaLnBrk="0" fontAlgn="base" hangingPunct="0">
        <a:lnSpc>
          <a:spcPct val="95000"/>
        </a:lnSpc>
        <a:spcBef>
          <a:spcPct val="0"/>
        </a:spcBef>
        <a:spcAft>
          <a:spcPct val="0"/>
        </a:spcAft>
        <a:defRPr sz="2400" b="1">
          <a:solidFill>
            <a:srgbClr val="FFFFFF"/>
          </a:solidFill>
          <a:latin typeface="Arial" charset="0"/>
          <a:ea typeface="ＭＳ Ｐゴシック" charset="0"/>
          <a:cs typeface="ＭＳ Ｐゴシック" charset="-128"/>
        </a:defRPr>
      </a:lvl2pPr>
      <a:lvl3pPr algn="l" rtl="0" eaLnBrk="0" fontAlgn="base" hangingPunct="0">
        <a:lnSpc>
          <a:spcPct val="95000"/>
        </a:lnSpc>
        <a:spcBef>
          <a:spcPct val="0"/>
        </a:spcBef>
        <a:spcAft>
          <a:spcPct val="0"/>
        </a:spcAft>
        <a:defRPr sz="2400" b="1">
          <a:solidFill>
            <a:srgbClr val="FFFFFF"/>
          </a:solidFill>
          <a:latin typeface="Arial" charset="0"/>
          <a:ea typeface="ＭＳ Ｐゴシック" charset="0"/>
          <a:cs typeface="ＭＳ Ｐゴシック" charset="-128"/>
        </a:defRPr>
      </a:lvl3pPr>
      <a:lvl4pPr algn="l" rtl="0" eaLnBrk="0" fontAlgn="base" hangingPunct="0">
        <a:lnSpc>
          <a:spcPct val="95000"/>
        </a:lnSpc>
        <a:spcBef>
          <a:spcPct val="0"/>
        </a:spcBef>
        <a:spcAft>
          <a:spcPct val="0"/>
        </a:spcAft>
        <a:defRPr sz="2400" b="1">
          <a:solidFill>
            <a:srgbClr val="FFFFFF"/>
          </a:solidFill>
          <a:latin typeface="Arial" charset="0"/>
          <a:ea typeface="ＭＳ Ｐゴシック" charset="0"/>
          <a:cs typeface="ＭＳ Ｐゴシック" charset="-128"/>
        </a:defRPr>
      </a:lvl4pPr>
      <a:lvl5pPr algn="l" rtl="0" eaLnBrk="0" fontAlgn="base" hangingPunct="0">
        <a:lnSpc>
          <a:spcPct val="95000"/>
        </a:lnSpc>
        <a:spcBef>
          <a:spcPct val="0"/>
        </a:spcBef>
        <a:spcAft>
          <a:spcPct val="0"/>
        </a:spcAft>
        <a:defRPr sz="2400" b="1">
          <a:solidFill>
            <a:srgbClr val="FFFFFF"/>
          </a:solidFill>
          <a:latin typeface="Arial" charset="0"/>
          <a:ea typeface="ＭＳ Ｐゴシック" charset="0"/>
          <a:cs typeface="ＭＳ Ｐゴシック" charset="-128"/>
        </a:defRPr>
      </a:lvl5pPr>
      <a:lvl6pPr marL="457200" algn="l" rtl="0" eaLnBrk="0" fontAlgn="base" hangingPunct="0">
        <a:lnSpc>
          <a:spcPct val="95000"/>
        </a:lnSpc>
        <a:spcBef>
          <a:spcPct val="0"/>
        </a:spcBef>
        <a:spcAft>
          <a:spcPct val="0"/>
        </a:spcAft>
        <a:defRPr sz="2400" b="1">
          <a:solidFill>
            <a:srgbClr val="FFFFFF"/>
          </a:solidFill>
          <a:latin typeface="Arial" charset="0"/>
          <a:ea typeface="ＭＳ Ｐゴシック" charset="0"/>
        </a:defRPr>
      </a:lvl6pPr>
      <a:lvl7pPr marL="914400" algn="l" rtl="0" eaLnBrk="0" fontAlgn="base" hangingPunct="0">
        <a:lnSpc>
          <a:spcPct val="95000"/>
        </a:lnSpc>
        <a:spcBef>
          <a:spcPct val="0"/>
        </a:spcBef>
        <a:spcAft>
          <a:spcPct val="0"/>
        </a:spcAft>
        <a:defRPr sz="2400" b="1">
          <a:solidFill>
            <a:srgbClr val="FFFFFF"/>
          </a:solidFill>
          <a:latin typeface="Arial" charset="0"/>
          <a:ea typeface="ＭＳ Ｐゴシック" charset="0"/>
        </a:defRPr>
      </a:lvl7pPr>
      <a:lvl8pPr marL="1371600" algn="l" rtl="0" eaLnBrk="0" fontAlgn="base" hangingPunct="0">
        <a:lnSpc>
          <a:spcPct val="95000"/>
        </a:lnSpc>
        <a:spcBef>
          <a:spcPct val="0"/>
        </a:spcBef>
        <a:spcAft>
          <a:spcPct val="0"/>
        </a:spcAft>
        <a:defRPr sz="2400" b="1">
          <a:solidFill>
            <a:srgbClr val="FFFFFF"/>
          </a:solidFill>
          <a:latin typeface="Arial" charset="0"/>
          <a:ea typeface="ＭＳ Ｐゴシック" charset="0"/>
        </a:defRPr>
      </a:lvl8pPr>
      <a:lvl9pPr marL="1828800" algn="l" rtl="0" eaLnBrk="0" fontAlgn="base" hangingPunct="0">
        <a:lnSpc>
          <a:spcPct val="95000"/>
        </a:lnSpc>
        <a:spcBef>
          <a:spcPct val="0"/>
        </a:spcBef>
        <a:spcAft>
          <a:spcPct val="0"/>
        </a:spcAft>
        <a:defRPr sz="2400" b="1">
          <a:solidFill>
            <a:srgbClr val="FFFFFF"/>
          </a:solidFill>
          <a:latin typeface="Arial" charset="0"/>
          <a:ea typeface="ＭＳ Ｐゴシック" charset="0"/>
        </a:defRPr>
      </a:lvl9pPr>
    </p:titleStyle>
    <p:bodyStyle>
      <a:lvl1pPr marL="190500" indent="-190500" algn="l" rtl="0" eaLnBrk="0" fontAlgn="base" hangingPunct="0">
        <a:spcBef>
          <a:spcPct val="60000"/>
        </a:spcBef>
        <a:spcAft>
          <a:spcPct val="0"/>
        </a:spcAft>
        <a:buClr>
          <a:schemeClr val="accent1"/>
        </a:buClr>
        <a:buFont typeface="Wingdings" charset="2"/>
        <a:buChar char="§"/>
        <a:defRPr sz="2000" b="1">
          <a:solidFill>
            <a:schemeClr val="tx1"/>
          </a:solidFill>
          <a:latin typeface="+mn-lt"/>
          <a:ea typeface="+mn-ea"/>
          <a:cs typeface="ＭＳ Ｐゴシック" charset="-128"/>
        </a:defRPr>
      </a:lvl1pPr>
      <a:lvl2pPr marL="381000" indent="-188913" algn="l" rtl="0" eaLnBrk="0" fontAlgn="base" hangingPunct="0">
        <a:spcBef>
          <a:spcPct val="30000"/>
        </a:spcBef>
        <a:spcAft>
          <a:spcPct val="0"/>
        </a:spcAft>
        <a:buClr>
          <a:schemeClr val="accent1"/>
        </a:buClr>
        <a:buChar char="-"/>
        <a:defRPr>
          <a:solidFill>
            <a:schemeClr val="tx1"/>
          </a:solidFill>
          <a:latin typeface="+mn-lt"/>
          <a:ea typeface="+mn-ea"/>
        </a:defRPr>
      </a:lvl2pPr>
      <a:lvl3pPr marL="561975" indent="-179388" algn="l" rtl="0" eaLnBrk="0" fontAlgn="base" hangingPunct="0">
        <a:spcBef>
          <a:spcPct val="30000"/>
        </a:spcBef>
        <a:spcAft>
          <a:spcPct val="0"/>
        </a:spcAft>
        <a:buClr>
          <a:schemeClr val="accent1"/>
        </a:buClr>
        <a:buChar char="-"/>
        <a:defRPr sz="1600">
          <a:solidFill>
            <a:schemeClr val="tx1"/>
          </a:solidFill>
          <a:latin typeface="+mn-lt"/>
          <a:ea typeface="+mn-ea"/>
        </a:defRPr>
      </a:lvl3pPr>
      <a:lvl4pPr marL="768350" indent="-204788" algn="l" rtl="0" eaLnBrk="0" fontAlgn="base" hangingPunct="0">
        <a:spcBef>
          <a:spcPct val="30000"/>
        </a:spcBef>
        <a:spcAft>
          <a:spcPct val="0"/>
        </a:spcAft>
        <a:buClr>
          <a:schemeClr val="accent1"/>
        </a:buClr>
        <a:buChar char="-"/>
        <a:defRPr sz="1600">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charset="2"/>
        <a:buChar char="»"/>
        <a:defRPr sz="2000">
          <a:solidFill>
            <a:schemeClr val="tx1"/>
          </a:solidFill>
          <a:latin typeface="+mn-lt"/>
          <a:ea typeface="+mn-ea"/>
        </a:defRPr>
      </a:lvl5pPr>
      <a:lvl6pPr marL="15081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6pPr>
      <a:lvl7pPr marL="19653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7pPr>
      <a:lvl8pPr marL="24225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8pPr>
      <a:lvl9pPr marL="28797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67430" y="1052670"/>
            <a:ext cx="8447970" cy="1263424"/>
          </a:xfrm>
        </p:spPr>
        <p:txBody>
          <a:bodyPr/>
          <a:lstStyle/>
          <a:p>
            <a:r>
              <a:rPr lang="en-US" dirty="0" smtClean="0">
                <a:cs typeface="Arial" charset="0"/>
              </a:rPr>
              <a:t>Module 1: Understanding and Intervening </a:t>
            </a:r>
            <a:br>
              <a:rPr lang="en-US" dirty="0" smtClean="0">
                <a:cs typeface="Arial" charset="0"/>
              </a:rPr>
            </a:br>
            <a:r>
              <a:rPr lang="en-US" dirty="0" smtClean="0">
                <a:cs typeface="Arial" charset="0"/>
              </a:rPr>
              <a:t>in Bullying Behavior</a:t>
            </a:r>
          </a:p>
        </p:txBody>
      </p:sp>
      <p:sp>
        <p:nvSpPr>
          <p:cNvPr id="2" name="TextBox 1"/>
          <p:cNvSpPr txBox="1"/>
          <p:nvPr/>
        </p:nvSpPr>
        <p:spPr>
          <a:xfrm>
            <a:off x="1140389" y="310458"/>
            <a:ext cx="6175896" cy="297517"/>
          </a:xfrm>
          <a:prstGeom prst="rect">
            <a:avLst/>
          </a:prstGeom>
          <a:noFill/>
        </p:spPr>
        <p:txBody>
          <a:bodyPr wrap="square" rtlCol="0">
            <a:spAutoFit/>
          </a:bodyPr>
          <a:lstStyle/>
          <a:p>
            <a:r>
              <a:rPr lang="en-US" baseline="30000" dirty="0"/>
              <a:t>Creating a </a:t>
            </a:r>
            <a:r>
              <a:rPr lang="en-US" b="1" baseline="30000" dirty="0"/>
              <a:t>Safe and Respectful Environment</a:t>
            </a:r>
            <a:r>
              <a:rPr lang="en-US" baseline="30000" dirty="0"/>
              <a:t> </a:t>
            </a:r>
            <a:r>
              <a:rPr lang="en-US" baseline="30000" dirty="0" smtClean="0"/>
              <a:t>in </a:t>
            </a:r>
            <a:r>
              <a:rPr lang="en-US" b="1" baseline="30000" dirty="0"/>
              <a:t>Our Nation’s </a:t>
            </a:r>
            <a:r>
              <a:rPr lang="en-US" b="1" baseline="30000" dirty="0" smtClean="0"/>
              <a:t>Classrooms</a:t>
            </a:r>
            <a:endParaRPr lang="en-US" b="1" baseline="30000" dirty="0"/>
          </a:p>
        </p:txBody>
      </p:sp>
      <p:pic>
        <p:nvPicPr>
          <p:cNvPr id="4" name="Picture 3" descr="2106_BullyingIcon_d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420" y="99606"/>
            <a:ext cx="770620" cy="810926"/>
          </a:xfrm>
          <a:prstGeom prst="rect">
            <a:avLst/>
          </a:prstGeom>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14325" y="147638"/>
            <a:ext cx="6583363" cy="600075"/>
          </a:xfrm>
        </p:spPr>
        <p:txBody>
          <a:bodyPr/>
          <a:lstStyle/>
          <a:p>
            <a:r>
              <a:rPr lang="en-US" sz="2800" dirty="0" smtClean="0">
                <a:cs typeface="Arial" charset="0"/>
              </a:rPr>
              <a:t>What to Look for in Bullying Behavior</a:t>
            </a:r>
          </a:p>
        </p:txBody>
      </p:sp>
      <p:sp>
        <p:nvSpPr>
          <p:cNvPr id="13315" name="Content Placeholder 2"/>
          <p:cNvSpPr>
            <a:spLocks noGrp="1"/>
          </p:cNvSpPr>
          <p:nvPr>
            <p:ph idx="1"/>
          </p:nvPr>
        </p:nvSpPr>
        <p:spPr/>
        <p:txBody>
          <a:bodyPr/>
          <a:lstStyle/>
          <a:p>
            <a:pPr marL="514350" indent="-514350">
              <a:buFont typeface="Arial" charset="0"/>
              <a:buAutoNum type="arabicPeriod"/>
            </a:pPr>
            <a:r>
              <a:rPr lang="en-US" sz="2800" b="0" dirty="0" smtClean="0">
                <a:cs typeface="Arial" charset="0"/>
              </a:rPr>
              <a:t>Unwanted, aggressive behavior</a:t>
            </a:r>
          </a:p>
          <a:p>
            <a:pPr marL="514350" indent="-514350">
              <a:buFont typeface="Arial" charset="0"/>
              <a:buAutoNum type="arabicPeriod"/>
            </a:pPr>
            <a:r>
              <a:rPr lang="en-US" sz="2800" b="0" dirty="0" smtClean="0">
                <a:cs typeface="Arial" charset="0"/>
              </a:rPr>
              <a:t>A real or perceived imbalance of power between the student(s) doing the bullying and the student(s) being bullied</a:t>
            </a:r>
          </a:p>
          <a:p>
            <a:pPr marL="514350" indent="-514350">
              <a:buFont typeface="Arial" charset="0"/>
              <a:buAutoNum type="arabicPeriod"/>
            </a:pPr>
            <a:r>
              <a:rPr lang="en-US" sz="2800" b="0" dirty="0" smtClean="0">
                <a:cs typeface="Arial" charset="0"/>
              </a:rPr>
              <a:t>Behavior that is repeated, or has the potential to be repeated, over time</a:t>
            </a:r>
            <a:r>
              <a:rPr lang="en-US" sz="2800" dirty="0" smtClean="0">
                <a:cs typeface="Arial" charset="0"/>
              </a:rPr>
              <a:t> </a:t>
            </a:r>
          </a:p>
        </p:txBody>
      </p:sp>
      <p:sp>
        <p:nvSpPr>
          <p:cNvPr id="13316" name="TextBox 3"/>
          <p:cNvSpPr txBox="1">
            <a:spLocks noChangeArrowheads="1"/>
          </p:cNvSpPr>
          <p:nvPr/>
        </p:nvSpPr>
        <p:spPr bwMode="auto">
          <a:xfrm>
            <a:off x="917940" y="6426463"/>
            <a:ext cx="1993900"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13</a:t>
            </a:r>
            <a:endParaRPr lang="en-US" sz="1000"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200" dirty="0" smtClean="0">
                <a:cs typeface="Arial" charset="0"/>
              </a:rPr>
              <a:t>Types of Bullying</a:t>
            </a:r>
          </a:p>
        </p:txBody>
      </p:sp>
      <p:sp>
        <p:nvSpPr>
          <p:cNvPr id="14339" name="Content Placeholder 2"/>
          <p:cNvSpPr>
            <a:spLocks noGrp="1"/>
          </p:cNvSpPr>
          <p:nvPr>
            <p:ph idx="1"/>
          </p:nvPr>
        </p:nvSpPr>
        <p:spPr/>
        <p:txBody>
          <a:bodyPr/>
          <a:lstStyle/>
          <a:p>
            <a:pPr marL="454025" indent="-454025">
              <a:buFont typeface="Wingdings" charset="2"/>
              <a:buNone/>
            </a:pPr>
            <a:r>
              <a:rPr lang="en-US" sz="3200" b="0" dirty="0" smtClean="0"/>
              <a:t>	       Physical</a:t>
            </a:r>
          </a:p>
          <a:p>
            <a:pPr marL="454025" indent="-454025">
              <a:buFont typeface="Wingdings" charset="2"/>
              <a:buNone/>
            </a:pPr>
            <a:endParaRPr lang="en-US" sz="1200" b="0" dirty="0" smtClean="0"/>
          </a:p>
          <a:p>
            <a:pPr marL="454025" indent="-454025">
              <a:buFont typeface="Wingdings" charset="2"/>
              <a:buNone/>
            </a:pPr>
            <a:r>
              <a:rPr lang="en-US" sz="1200" b="0" dirty="0" smtClean="0"/>
              <a:t>			</a:t>
            </a:r>
            <a:r>
              <a:rPr lang="en-US" sz="3200" b="0" dirty="0" smtClean="0"/>
              <a:t>				Verbal 		</a:t>
            </a:r>
          </a:p>
          <a:p>
            <a:pPr marL="454025" indent="-454025">
              <a:buFont typeface="Wingdings" charset="2"/>
              <a:buNone/>
            </a:pPr>
            <a:r>
              <a:rPr lang="en-US" sz="3200" b="0" dirty="0" smtClean="0">
                <a:solidFill>
                  <a:srgbClr val="000000"/>
                </a:solidFill>
              </a:rPr>
              <a:t>Social or </a:t>
            </a:r>
            <a:r>
              <a:rPr lang="en-US" sz="3200" b="0" dirty="0" smtClean="0"/>
              <a:t>Relational 	</a:t>
            </a:r>
          </a:p>
          <a:p>
            <a:pPr marL="454025" indent="-454025">
              <a:buFont typeface="Wingdings" charset="2"/>
              <a:buNone/>
            </a:pPr>
            <a:r>
              <a:rPr lang="en-US" sz="3200" b="0" dirty="0" smtClean="0"/>
              <a:t>					</a:t>
            </a:r>
            <a:r>
              <a:rPr lang="en-US" sz="3200" b="0" dirty="0" err="1" smtClean="0"/>
              <a:t>Cyberbullying</a:t>
            </a:r>
            <a:r>
              <a:rPr lang="en-US" sz="3200" b="0" dirty="0" smtClean="0"/>
              <a:t>	</a:t>
            </a:r>
            <a:r>
              <a:rPr lang="en-US" sz="4000" b="0" dirty="0" smtClean="0"/>
              <a:t>	</a:t>
            </a:r>
          </a:p>
        </p:txBody>
      </p:sp>
      <p:sp>
        <p:nvSpPr>
          <p:cNvPr id="14340" name="TextBox 3"/>
          <p:cNvSpPr txBox="1">
            <a:spLocks noChangeArrowheads="1"/>
          </p:cNvSpPr>
          <p:nvPr/>
        </p:nvSpPr>
        <p:spPr bwMode="auto">
          <a:xfrm>
            <a:off x="908003" y="6417136"/>
            <a:ext cx="3013075" cy="246221"/>
          </a:xfrm>
          <a:prstGeom prst="rect">
            <a:avLst/>
          </a:prstGeom>
          <a:noFill/>
          <a:ln w="9525">
            <a:noFill/>
            <a:miter lim="800000"/>
            <a:headEnd/>
            <a:tailEnd/>
          </a:ln>
        </p:spPr>
        <p:txBody>
          <a:bodyPr>
            <a:spAutoFit/>
          </a:bodyPr>
          <a:lstStyle/>
          <a:p>
            <a:r>
              <a:rPr lang="en-US" sz="1000" dirty="0" smtClean="0"/>
              <a:t>Citations</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a:t>
            </a:r>
            <a:r>
              <a:rPr lang="en-US" sz="1000" dirty="0"/>
              <a:t>, 5, 8, 13</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smtClean="0">
                <a:cs typeface="Arial" charset="0"/>
              </a:rPr>
              <a:t>Types of Bullying</a:t>
            </a:r>
          </a:p>
        </p:txBody>
      </p:sp>
      <p:sp>
        <p:nvSpPr>
          <p:cNvPr id="3" name="Content Placeholder 2"/>
          <p:cNvSpPr>
            <a:spLocks noGrp="1"/>
          </p:cNvSpPr>
          <p:nvPr>
            <p:ph idx="1"/>
          </p:nvPr>
        </p:nvSpPr>
        <p:spPr>
          <a:xfrm>
            <a:off x="314325" y="1614488"/>
            <a:ext cx="8829675" cy="3928155"/>
          </a:xfrm>
        </p:spPr>
        <p:txBody>
          <a:bodyPr/>
          <a:lstStyle/>
          <a:p>
            <a:pPr marL="454025" indent="-454025">
              <a:spcBef>
                <a:spcPts val="2304"/>
              </a:spcBef>
              <a:tabLst>
                <a:tab pos="7542213" algn="l"/>
              </a:tabLst>
            </a:pPr>
            <a:r>
              <a:rPr lang="en-US" sz="3200" b="0" dirty="0" smtClean="0"/>
              <a:t>Verbal bullying	</a:t>
            </a:r>
          </a:p>
          <a:p>
            <a:pPr marL="454025" indent="-454025">
              <a:spcBef>
                <a:spcPts val="2304"/>
              </a:spcBef>
              <a:tabLst>
                <a:tab pos="7542213" algn="l"/>
              </a:tabLst>
            </a:pPr>
            <a:r>
              <a:rPr lang="en-US" sz="3200" b="0" dirty="0" smtClean="0">
                <a:solidFill>
                  <a:srgbClr val="000000"/>
                </a:solidFill>
              </a:rPr>
              <a:t>Social or r</a:t>
            </a:r>
            <a:r>
              <a:rPr lang="en-US" sz="3200" b="0" dirty="0" smtClean="0"/>
              <a:t>elational bullying	</a:t>
            </a:r>
          </a:p>
          <a:p>
            <a:pPr marL="454025" indent="-454025">
              <a:spcBef>
                <a:spcPts val="2304"/>
              </a:spcBef>
              <a:tabLst>
                <a:tab pos="7542213" algn="l"/>
              </a:tabLst>
            </a:pPr>
            <a:r>
              <a:rPr lang="en-US" sz="3200" b="0" dirty="0" smtClean="0"/>
              <a:t>Physical bullying	</a:t>
            </a:r>
          </a:p>
          <a:p>
            <a:pPr marL="454025" indent="-454025">
              <a:spcBef>
                <a:spcPts val="2250"/>
              </a:spcBef>
              <a:tabLst>
                <a:tab pos="7542213" algn="l"/>
              </a:tabLst>
            </a:pPr>
            <a:r>
              <a:rPr lang="en-US" sz="3200" b="0" dirty="0" err="1" smtClean="0"/>
              <a:t>Cybe</a:t>
            </a:r>
            <a:r>
              <a:rPr lang="en-US" sz="3200" b="0" dirty="0" err="1" smtClean="0">
                <a:solidFill>
                  <a:srgbClr val="000000"/>
                </a:solidFill>
              </a:rPr>
              <a:t>rb</a:t>
            </a:r>
            <a:r>
              <a:rPr lang="en-US" sz="3200" b="0" dirty="0" err="1" smtClean="0"/>
              <a:t>ullying</a:t>
            </a:r>
            <a:r>
              <a:rPr lang="en-US" sz="3200" dirty="0" smtClean="0"/>
              <a:t>	</a:t>
            </a:r>
            <a:endParaRPr lang="en-US" sz="3200" dirty="0" smtClean="0">
              <a:solidFill>
                <a:srgbClr val="FF0000"/>
              </a:solidFill>
            </a:endParaRPr>
          </a:p>
        </p:txBody>
      </p:sp>
      <p:sp>
        <p:nvSpPr>
          <p:cNvPr id="15364" name="TextBox 3"/>
          <p:cNvSpPr txBox="1">
            <a:spLocks noChangeArrowheads="1"/>
          </p:cNvSpPr>
          <p:nvPr/>
        </p:nvSpPr>
        <p:spPr bwMode="auto">
          <a:xfrm>
            <a:off x="899490" y="6417136"/>
            <a:ext cx="2763837" cy="246221"/>
          </a:xfrm>
          <a:prstGeom prst="rect">
            <a:avLst/>
          </a:prstGeom>
          <a:noFill/>
          <a:ln w="9525">
            <a:noFill/>
            <a:miter lim="800000"/>
            <a:headEnd/>
            <a:tailEnd/>
          </a:ln>
        </p:spPr>
        <p:txBody>
          <a:bodyPr>
            <a:spAutoFit/>
          </a:bodyPr>
          <a:lstStyle/>
          <a:p>
            <a:r>
              <a:rPr lang="en-US" sz="1000" dirty="0" smtClean="0"/>
              <a:t>Citations</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1, 5, 8, 14</a:t>
            </a:r>
            <a:endParaRPr lang="en-US" sz="1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14325" y="147638"/>
            <a:ext cx="6364288" cy="600075"/>
          </a:xfrm>
        </p:spPr>
        <p:txBody>
          <a:bodyPr/>
          <a:lstStyle/>
          <a:p>
            <a:r>
              <a:rPr lang="en-US" sz="2800" smtClean="0">
                <a:cs typeface="Arial" charset="0"/>
              </a:rPr>
              <a:t>Students Most Likely to Be Bullied</a:t>
            </a:r>
          </a:p>
        </p:txBody>
      </p:sp>
      <p:sp>
        <p:nvSpPr>
          <p:cNvPr id="27651" name="Content Placeholder 2"/>
          <p:cNvSpPr>
            <a:spLocks noGrp="1"/>
          </p:cNvSpPr>
          <p:nvPr>
            <p:ph idx="1"/>
          </p:nvPr>
        </p:nvSpPr>
        <p:spPr>
          <a:xfrm>
            <a:off x="314325" y="933450"/>
            <a:ext cx="8524875" cy="4876800"/>
          </a:xfrm>
        </p:spPr>
        <p:txBody>
          <a:bodyPr/>
          <a:lstStyle/>
          <a:p>
            <a:pPr marL="0" indent="0">
              <a:buFont typeface="Wingdings" pitchFamily="1" charset="2"/>
              <a:buNone/>
              <a:defRPr/>
            </a:pPr>
            <a:r>
              <a:rPr lang="en-US" b="0" dirty="0" smtClean="0">
                <a:solidFill>
                  <a:srgbClr val="000000"/>
                </a:solidFill>
                <a:ea typeface="Arial" pitchFamily="1" charset="0"/>
                <a:cs typeface="Arial" pitchFamily="1" charset="0"/>
              </a:rPr>
              <a:t>Some research suggests that students are most likely to be bullied because of perceived differences, such as:</a:t>
            </a:r>
          </a:p>
          <a:p>
            <a:pPr marL="344488" indent="-344488">
              <a:buFont typeface="Wingdings" pitchFamily="1" charset="2"/>
              <a:buChar char="§"/>
              <a:defRPr/>
            </a:pPr>
            <a:r>
              <a:rPr lang="en-US" b="0" dirty="0" smtClean="0">
                <a:ea typeface="Arial" pitchFamily="1" charset="0"/>
                <a:cs typeface="Arial" pitchFamily="1" charset="0"/>
              </a:rPr>
              <a:t>Appearance or body size</a:t>
            </a:r>
          </a:p>
          <a:p>
            <a:pPr marL="344488" indent="-344488">
              <a:buFont typeface="Wingdings" pitchFamily="1" charset="2"/>
              <a:buChar char="§"/>
              <a:defRPr/>
            </a:pPr>
            <a:r>
              <a:rPr lang="en-US" b="0" dirty="0" smtClean="0">
                <a:ea typeface="Arial" pitchFamily="1" charset="0"/>
                <a:cs typeface="Arial" pitchFamily="1" charset="0"/>
              </a:rPr>
              <a:t>Perceived to be gay, lesbian, bisexual, or transgender</a:t>
            </a:r>
          </a:p>
          <a:p>
            <a:pPr marL="344488" indent="-344488">
              <a:buFont typeface="Wingdings" pitchFamily="1" charset="2"/>
              <a:buChar char="§"/>
              <a:defRPr/>
            </a:pPr>
            <a:r>
              <a:rPr lang="en-US" b="0" dirty="0" smtClean="0">
                <a:ea typeface="Arial" pitchFamily="1" charset="0"/>
                <a:cs typeface="Arial" pitchFamily="1" charset="0"/>
              </a:rPr>
              <a:t>Degree of masculinity or femininity</a:t>
            </a:r>
          </a:p>
          <a:p>
            <a:pPr marL="344488" indent="-344488">
              <a:buFont typeface="Wingdings" pitchFamily="1" charset="2"/>
              <a:buChar char="§"/>
              <a:defRPr/>
            </a:pPr>
            <a:r>
              <a:rPr lang="en-US" b="0" dirty="0" smtClean="0">
                <a:ea typeface="Arial" pitchFamily="1" charset="0"/>
                <a:cs typeface="Arial" pitchFamily="1" charset="0"/>
              </a:rPr>
              <a:t>Performance in school</a:t>
            </a:r>
          </a:p>
          <a:p>
            <a:pPr marL="344488" indent="-344488">
              <a:buFont typeface="Wingdings" pitchFamily="1" charset="2"/>
              <a:buChar char="§"/>
              <a:defRPr/>
            </a:pPr>
            <a:r>
              <a:rPr lang="en-US" b="0" dirty="0">
                <a:ea typeface="Arial" pitchFamily="1" charset="0"/>
                <a:cs typeface="Arial" pitchFamily="1" charset="0"/>
              </a:rPr>
              <a:t>R</a:t>
            </a:r>
            <a:r>
              <a:rPr lang="en-US" b="0" dirty="0" smtClean="0">
                <a:ea typeface="Arial" pitchFamily="1" charset="0"/>
                <a:cs typeface="Arial" pitchFamily="1" charset="0"/>
              </a:rPr>
              <a:t>ace/ethnicity/national origin and/or religion</a:t>
            </a:r>
          </a:p>
          <a:p>
            <a:pPr marL="344488" indent="-344488">
              <a:buFont typeface="Wingdings" pitchFamily="1" charset="2"/>
              <a:buChar char="§"/>
              <a:defRPr/>
            </a:pPr>
            <a:r>
              <a:rPr lang="en-US" b="0" smtClean="0">
                <a:ea typeface="Arial" pitchFamily="1" charset="0"/>
                <a:cs typeface="Arial" pitchFamily="1" charset="0"/>
              </a:rPr>
              <a:t>Low-income </a:t>
            </a:r>
            <a:r>
              <a:rPr lang="en-US" b="0" dirty="0" smtClean="0">
                <a:ea typeface="Arial" pitchFamily="1" charset="0"/>
                <a:cs typeface="Arial" pitchFamily="1" charset="0"/>
              </a:rPr>
              <a:t>household</a:t>
            </a:r>
          </a:p>
          <a:p>
            <a:pPr marL="344488" indent="-344488">
              <a:buFont typeface="Wingdings" pitchFamily="1" charset="2"/>
              <a:buChar char="§"/>
              <a:defRPr/>
            </a:pPr>
            <a:r>
              <a:rPr lang="en-US" b="0" dirty="0" smtClean="0">
                <a:ea typeface="Arial" pitchFamily="1" charset="0"/>
                <a:cs typeface="Arial" pitchFamily="1" charset="0"/>
              </a:rPr>
              <a:t>Youth with disabilities and other special health needs</a:t>
            </a:r>
          </a:p>
        </p:txBody>
      </p:sp>
      <p:sp>
        <p:nvSpPr>
          <p:cNvPr id="16388" name="TextBox 3"/>
          <p:cNvSpPr txBox="1">
            <a:spLocks noChangeArrowheads="1"/>
          </p:cNvSpPr>
          <p:nvPr/>
        </p:nvSpPr>
        <p:spPr bwMode="auto">
          <a:xfrm flipH="1">
            <a:off x="903743" y="6430347"/>
            <a:ext cx="2032000"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6</a:t>
            </a:r>
            <a:endParaRPr lang="en-US" sz="1000"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14325" y="147638"/>
            <a:ext cx="6427788" cy="600075"/>
          </a:xfrm>
        </p:spPr>
        <p:txBody>
          <a:bodyPr/>
          <a:lstStyle/>
          <a:p>
            <a:r>
              <a:rPr lang="en-US" smtClean="0">
                <a:cs typeface="Arial" charset="0"/>
              </a:rPr>
              <a:t>Possible Indicators of Students Who Bully</a:t>
            </a:r>
          </a:p>
        </p:txBody>
      </p:sp>
      <p:sp>
        <p:nvSpPr>
          <p:cNvPr id="17411" name="Content Placeholder 2"/>
          <p:cNvSpPr>
            <a:spLocks noGrp="1"/>
          </p:cNvSpPr>
          <p:nvPr>
            <p:ph idx="1"/>
          </p:nvPr>
        </p:nvSpPr>
        <p:spPr>
          <a:xfrm>
            <a:off x="314325" y="1411288"/>
            <a:ext cx="8524875" cy="4391025"/>
          </a:xfrm>
        </p:spPr>
        <p:txBody>
          <a:bodyPr/>
          <a:lstStyle/>
          <a:p>
            <a:pPr marL="344488" indent="-344488">
              <a:lnSpc>
                <a:spcPct val="90000"/>
              </a:lnSpc>
            </a:pPr>
            <a:r>
              <a:rPr lang="en-US" b="0" dirty="0" smtClean="0"/>
              <a:t>Larger or stronger than classmates</a:t>
            </a:r>
          </a:p>
          <a:p>
            <a:pPr marL="344488" indent="-344488">
              <a:lnSpc>
                <a:spcPct val="90000"/>
              </a:lnSpc>
            </a:pPr>
            <a:r>
              <a:rPr lang="en-US" b="0" dirty="0" smtClean="0"/>
              <a:t>Enjoy controlling others</a:t>
            </a:r>
          </a:p>
          <a:p>
            <a:pPr marL="344488" indent="-344488">
              <a:lnSpc>
                <a:spcPct val="90000"/>
              </a:lnSpc>
            </a:pPr>
            <a:r>
              <a:rPr lang="en-US" b="0" dirty="0" smtClean="0"/>
              <a:t>Lack of empathy or compassion for others</a:t>
            </a:r>
          </a:p>
          <a:p>
            <a:pPr marL="344488" indent="-344488">
              <a:lnSpc>
                <a:spcPct val="90000"/>
              </a:lnSpc>
            </a:pPr>
            <a:r>
              <a:rPr lang="en-US" b="0" dirty="0" smtClean="0"/>
              <a:t>Feel more powerful than others</a:t>
            </a:r>
          </a:p>
          <a:p>
            <a:pPr marL="344488" indent="-344488">
              <a:lnSpc>
                <a:spcPct val="90000"/>
              </a:lnSpc>
            </a:pPr>
            <a:r>
              <a:rPr lang="en-US" b="0" dirty="0" smtClean="0"/>
              <a:t>Lack of emotion or remorse when discussing negative behaviors</a:t>
            </a:r>
          </a:p>
          <a:p>
            <a:pPr marL="344488" indent="-344488">
              <a:lnSpc>
                <a:spcPct val="90000"/>
              </a:lnSpc>
            </a:pPr>
            <a:r>
              <a:rPr lang="en-US" b="0" dirty="0"/>
              <a:t>E</a:t>
            </a:r>
            <a:r>
              <a:rPr lang="en-US" b="0" dirty="0" smtClean="0"/>
              <a:t>njoy conflicts and refuse to accept responsibility for negative behaviors</a:t>
            </a:r>
          </a:p>
          <a:p>
            <a:pPr marL="344488" indent="-344488">
              <a:lnSpc>
                <a:spcPct val="90000"/>
              </a:lnSpc>
            </a:pPr>
            <a:r>
              <a:rPr lang="en-US" b="0" dirty="0" smtClean="0"/>
              <a:t>Often have problems at school</a:t>
            </a:r>
          </a:p>
          <a:p>
            <a:pPr marL="344488" indent="-344488">
              <a:lnSpc>
                <a:spcPct val="90000"/>
              </a:lnSpc>
            </a:pPr>
            <a:endParaRPr lang="en-US" dirty="0" smtClean="0"/>
          </a:p>
        </p:txBody>
      </p:sp>
      <p:sp>
        <p:nvSpPr>
          <p:cNvPr id="17412" name="TextBox 3"/>
          <p:cNvSpPr txBox="1">
            <a:spLocks noChangeArrowheads="1"/>
          </p:cNvSpPr>
          <p:nvPr/>
        </p:nvSpPr>
        <p:spPr bwMode="auto">
          <a:xfrm rot="10800000" flipV="1">
            <a:off x="924382" y="6430347"/>
            <a:ext cx="4530725"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6 </a:t>
            </a:r>
            <a:endParaRPr lang="en-US" sz="1000"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14325" y="147638"/>
            <a:ext cx="6380163" cy="600075"/>
          </a:xfrm>
        </p:spPr>
        <p:txBody>
          <a:bodyPr/>
          <a:lstStyle/>
          <a:p>
            <a:r>
              <a:rPr lang="en-US" smtClean="0">
                <a:cs typeface="Arial" charset="0"/>
              </a:rPr>
              <a:t>Common Myths About Students Who Bully</a:t>
            </a:r>
          </a:p>
        </p:txBody>
      </p:sp>
      <p:sp>
        <p:nvSpPr>
          <p:cNvPr id="18435" name="Content Placeholder 2"/>
          <p:cNvSpPr>
            <a:spLocks noGrp="1"/>
          </p:cNvSpPr>
          <p:nvPr>
            <p:ph idx="1"/>
          </p:nvPr>
        </p:nvSpPr>
        <p:spPr/>
        <p:txBody>
          <a:bodyPr/>
          <a:lstStyle/>
          <a:p>
            <a:pPr marL="344488" indent="-344488"/>
            <a:r>
              <a:rPr lang="en-US" sz="2400" b="0" smtClean="0">
                <a:solidFill>
                  <a:srgbClr val="000000"/>
                </a:solidFill>
              </a:rPr>
              <a:t>Students</a:t>
            </a:r>
            <a:r>
              <a:rPr lang="en-US" sz="2400" b="0" smtClean="0"/>
              <a:t> who bully are loners.</a:t>
            </a:r>
          </a:p>
          <a:p>
            <a:pPr marL="344488" indent="-344488"/>
            <a:r>
              <a:rPr lang="en-US" sz="2400" b="0" smtClean="0">
                <a:solidFill>
                  <a:srgbClr val="000000"/>
                </a:solidFill>
              </a:rPr>
              <a:t>Students</a:t>
            </a:r>
            <a:r>
              <a:rPr lang="en-US" sz="2400" b="0" smtClean="0"/>
              <a:t> who bully have low self-esteem and are insecure.</a:t>
            </a:r>
          </a:p>
          <a:p>
            <a:pPr marL="344488" indent="-344488"/>
            <a:r>
              <a:rPr lang="en-US" sz="2400" b="0" smtClean="0">
                <a:solidFill>
                  <a:srgbClr val="000000"/>
                </a:solidFill>
              </a:rPr>
              <a:t>Students</a:t>
            </a:r>
            <a:r>
              <a:rPr lang="en-US" sz="2400" b="0" smtClean="0">
                <a:solidFill>
                  <a:srgbClr val="FF0000"/>
                </a:solidFill>
              </a:rPr>
              <a:t> </a:t>
            </a:r>
            <a:r>
              <a:rPr lang="en-US" sz="2400" b="0" smtClean="0"/>
              <a:t>bully others because they want attention.</a:t>
            </a:r>
          </a:p>
          <a:p>
            <a:pPr marL="344488" indent="-344488"/>
            <a:r>
              <a:rPr lang="en-US" sz="2400" b="0" smtClean="0"/>
              <a:t>Bullying behavior is a normal part of children being children.</a:t>
            </a:r>
          </a:p>
          <a:p>
            <a:pPr marL="344488" indent="-344488"/>
            <a:r>
              <a:rPr lang="en-US" sz="2400" b="0" smtClean="0"/>
              <a:t>Only boys bully others.</a:t>
            </a:r>
          </a:p>
          <a:p>
            <a:pPr marL="344488" indent="-344488"/>
            <a:endParaRPr lang="en-US" smtClean="0"/>
          </a:p>
        </p:txBody>
      </p:sp>
      <p:sp>
        <p:nvSpPr>
          <p:cNvPr id="18436" name="TextBox 3"/>
          <p:cNvSpPr txBox="1">
            <a:spLocks noChangeArrowheads="1"/>
          </p:cNvSpPr>
          <p:nvPr/>
        </p:nvSpPr>
        <p:spPr bwMode="auto">
          <a:xfrm>
            <a:off x="912814" y="6426463"/>
            <a:ext cx="2557462"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7</a:t>
            </a:r>
            <a:endParaRPr lang="en-US" sz="1000"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14325" y="147638"/>
            <a:ext cx="6145213" cy="600075"/>
          </a:xfrm>
        </p:spPr>
        <p:txBody>
          <a:bodyPr/>
          <a:lstStyle/>
          <a:p>
            <a:r>
              <a:rPr lang="en-US" dirty="0" smtClean="0">
                <a:cs typeface="Arial" charset="0"/>
              </a:rPr>
              <a:t>Possible Indicators of Students Who </a:t>
            </a:r>
            <a:br>
              <a:rPr lang="en-US" dirty="0" smtClean="0">
                <a:cs typeface="Arial" charset="0"/>
              </a:rPr>
            </a:br>
            <a:r>
              <a:rPr lang="en-US" dirty="0" smtClean="0">
                <a:cs typeface="Arial" charset="0"/>
              </a:rPr>
              <a:t>Are Being Bullied</a:t>
            </a:r>
          </a:p>
        </p:txBody>
      </p:sp>
      <p:sp>
        <p:nvSpPr>
          <p:cNvPr id="19459" name="Content Placeholder 2"/>
          <p:cNvSpPr>
            <a:spLocks noGrp="1"/>
          </p:cNvSpPr>
          <p:nvPr>
            <p:ph idx="1"/>
          </p:nvPr>
        </p:nvSpPr>
        <p:spPr>
          <a:xfrm>
            <a:off x="314325" y="1614488"/>
            <a:ext cx="8524875" cy="4029075"/>
          </a:xfrm>
        </p:spPr>
        <p:txBody>
          <a:bodyPr/>
          <a:lstStyle/>
          <a:p>
            <a:pPr marL="344488" indent="-344488"/>
            <a:r>
              <a:rPr lang="en-US" sz="2400" b="0" dirty="0" smtClean="0"/>
              <a:t>Physical signs like torn, damaged, or soiled clothing; unexplained cuts, bruises, and scratches; missing or damaged personal items like books or homework without a credible explanation</a:t>
            </a:r>
          </a:p>
          <a:p>
            <a:pPr marL="344488" indent="-344488"/>
            <a:r>
              <a:rPr lang="en-US" sz="2400" b="0" dirty="0" smtClean="0"/>
              <a:t>Socially isolated</a:t>
            </a:r>
          </a:p>
          <a:p>
            <a:pPr marL="344488" indent="-344488"/>
            <a:r>
              <a:rPr lang="en-US" sz="2400" b="0" dirty="0"/>
              <a:t>B</a:t>
            </a:r>
            <a:r>
              <a:rPr lang="en-US" sz="2400" b="0" dirty="0" smtClean="0"/>
              <a:t>ecome truant or have frequent claims of physical ailments in order to be allowed to go home</a:t>
            </a:r>
          </a:p>
          <a:p>
            <a:pPr marL="344488" indent="-344488"/>
            <a:r>
              <a:rPr lang="en-US" sz="2400" b="0" dirty="0" smtClean="0"/>
              <a:t>Begin doing poorly in school, receiving declining grades</a:t>
            </a:r>
          </a:p>
        </p:txBody>
      </p:sp>
      <p:sp>
        <p:nvSpPr>
          <p:cNvPr id="19460" name="TextBox 3"/>
          <p:cNvSpPr txBox="1">
            <a:spLocks noChangeArrowheads="1"/>
          </p:cNvSpPr>
          <p:nvPr/>
        </p:nvSpPr>
        <p:spPr bwMode="auto">
          <a:xfrm>
            <a:off x="909638" y="6435534"/>
            <a:ext cx="2160587" cy="246221"/>
          </a:xfrm>
          <a:prstGeom prst="rect">
            <a:avLst/>
          </a:prstGeom>
          <a:noFill/>
          <a:ln w="9525">
            <a:noFill/>
            <a:miter lim="800000"/>
            <a:headEnd/>
            <a:tailEnd/>
          </a:ln>
        </p:spPr>
        <p:txBody>
          <a:bodyPr>
            <a:spAutoFit/>
          </a:bodyPr>
          <a:lstStyle/>
          <a:p>
            <a:r>
              <a:rPr lang="en-US" sz="1000" dirty="0" smtClean="0"/>
              <a:t>Citations</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7, 13</a:t>
            </a:r>
            <a:endParaRPr lang="en-US" sz="1000"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200" smtClean="0">
                <a:cs typeface="Arial" charset="0"/>
              </a:rPr>
              <a:t>What Do You See?</a:t>
            </a:r>
          </a:p>
        </p:txBody>
      </p:sp>
      <p:pic>
        <p:nvPicPr>
          <p:cNvPr id="20483" name="Content Placeholder 3" descr="birdbush.gif"/>
          <p:cNvPicPr>
            <a:picLocks noGrp="1" noChangeAspect="1"/>
          </p:cNvPicPr>
          <p:nvPr>
            <p:ph idx="1"/>
          </p:nvPr>
        </p:nvPicPr>
        <p:blipFill>
          <a:blip r:embed="rId3"/>
          <a:srcRect/>
          <a:stretch>
            <a:fillRect/>
          </a:stretch>
        </p:blipFill>
        <p:spPr>
          <a:xfrm>
            <a:off x="2133600" y="1828800"/>
            <a:ext cx="4267200" cy="4038600"/>
          </a:xfrm>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14325" y="147638"/>
            <a:ext cx="6316663" cy="600075"/>
          </a:xfrm>
        </p:spPr>
        <p:txBody>
          <a:bodyPr/>
          <a:lstStyle/>
          <a:p>
            <a:r>
              <a:rPr lang="en-US" smtClean="0">
                <a:cs typeface="Arial" charset="0"/>
              </a:rPr>
              <a:t>Group Treatment for Children Who Bully</a:t>
            </a:r>
          </a:p>
        </p:txBody>
      </p:sp>
      <p:sp>
        <p:nvSpPr>
          <p:cNvPr id="21507" name="Content Placeholder 2"/>
          <p:cNvSpPr>
            <a:spLocks noGrp="1"/>
          </p:cNvSpPr>
          <p:nvPr>
            <p:ph idx="1"/>
          </p:nvPr>
        </p:nvSpPr>
        <p:spPr/>
        <p:txBody>
          <a:bodyPr/>
          <a:lstStyle/>
          <a:p>
            <a:pPr marL="344488" indent="-344488"/>
            <a:r>
              <a:rPr lang="en-US" sz="2400" b="0" dirty="0" smtClean="0">
                <a:cs typeface="Arial" charset="0"/>
              </a:rPr>
              <a:t>The group becomes an audience for students who bully to brag about their exploits.</a:t>
            </a:r>
          </a:p>
          <a:p>
            <a:pPr marL="344488" indent="-344488"/>
            <a:r>
              <a:rPr lang="en-US" sz="2400" b="0" dirty="0" smtClean="0">
                <a:cs typeface="Arial" charset="0"/>
              </a:rPr>
              <a:t>Group members can serve as negative role models for each other.</a:t>
            </a:r>
          </a:p>
          <a:p>
            <a:pPr marL="344488" indent="-344488"/>
            <a:r>
              <a:rPr lang="en-US" sz="2400" b="0" dirty="0" smtClean="0">
                <a:cs typeface="Arial" charset="0"/>
              </a:rPr>
              <a:t>Members can learn from each other who to bully.</a:t>
            </a:r>
          </a:p>
          <a:p>
            <a:pPr marL="344488" indent="-344488">
              <a:buFont typeface="Wingdings" charset="2"/>
              <a:buNone/>
            </a:pPr>
            <a:endParaRPr lang="en-US" sz="2400" dirty="0" smtClean="0">
              <a:cs typeface="Arial" charset="0"/>
            </a:endParaRPr>
          </a:p>
        </p:txBody>
      </p:sp>
      <p:sp>
        <p:nvSpPr>
          <p:cNvPr id="21508" name="TextBox 3"/>
          <p:cNvSpPr txBox="1">
            <a:spLocks noChangeArrowheads="1"/>
          </p:cNvSpPr>
          <p:nvPr/>
        </p:nvSpPr>
        <p:spPr bwMode="auto">
          <a:xfrm>
            <a:off x="907597" y="6423705"/>
            <a:ext cx="2430463" cy="246221"/>
          </a:xfrm>
          <a:prstGeom prst="rect">
            <a:avLst/>
          </a:prstGeom>
          <a:noFill/>
          <a:ln w="9525">
            <a:noFill/>
            <a:miter lim="800000"/>
            <a:headEnd/>
            <a:tailEnd/>
          </a:ln>
        </p:spPr>
        <p:txBody>
          <a:bodyPr>
            <a:spAutoFit/>
          </a:bodyPr>
          <a:lstStyle/>
          <a:p>
            <a:r>
              <a:rPr lang="en-US" sz="1000" dirty="0" smtClean="0"/>
              <a:t>Citations</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6</a:t>
            </a:r>
            <a:r>
              <a:rPr lang="en-US" sz="1000" dirty="0"/>
              <a:t>, 13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2800" smtClean="0">
                <a:cs typeface="Arial" charset="0"/>
              </a:rPr>
              <a:t>Simple Short-Term Solutions</a:t>
            </a:r>
          </a:p>
        </p:txBody>
      </p:sp>
      <p:sp>
        <p:nvSpPr>
          <p:cNvPr id="22531" name="Content Placeholder 2"/>
          <p:cNvSpPr>
            <a:spLocks noGrp="1"/>
          </p:cNvSpPr>
          <p:nvPr>
            <p:ph idx="1"/>
          </p:nvPr>
        </p:nvSpPr>
        <p:spPr/>
        <p:txBody>
          <a:bodyPr/>
          <a:lstStyle/>
          <a:p>
            <a:pPr marL="344488" indent="-344488"/>
            <a:r>
              <a:rPr lang="en-US" sz="2400" b="0" smtClean="0"/>
              <a:t>Bullying is a long-term, often repeated problem.</a:t>
            </a:r>
          </a:p>
          <a:p>
            <a:pPr marL="344488" indent="-344488"/>
            <a:r>
              <a:rPr lang="en-US" sz="2400" b="0" smtClean="0"/>
              <a:t>It takes time and support to practice and master the skills for intervening in bullying behavior.</a:t>
            </a:r>
          </a:p>
          <a:p>
            <a:pPr marL="344488" indent="-344488"/>
            <a:r>
              <a:rPr lang="en-US" sz="2400" b="0" smtClean="0"/>
              <a:t>Bullying is primarily a relationship problem among students, and long-term strategies are needed to create a safe school climate through building supportive and caring relationships.</a:t>
            </a:r>
          </a:p>
        </p:txBody>
      </p:sp>
      <p:sp>
        <p:nvSpPr>
          <p:cNvPr id="22532" name="TextBox 3"/>
          <p:cNvSpPr txBox="1">
            <a:spLocks noChangeArrowheads="1"/>
          </p:cNvSpPr>
          <p:nvPr/>
        </p:nvSpPr>
        <p:spPr bwMode="auto">
          <a:xfrm>
            <a:off x="905555" y="6426463"/>
            <a:ext cx="2286000" cy="246221"/>
          </a:xfrm>
          <a:prstGeom prst="rect">
            <a:avLst/>
          </a:prstGeom>
          <a:noFill/>
          <a:ln w="9525">
            <a:noFill/>
            <a:miter lim="800000"/>
            <a:headEnd/>
            <a:tailEnd/>
          </a:ln>
        </p:spPr>
        <p:txBody>
          <a:bodyPr>
            <a:spAutoFit/>
          </a:bodyPr>
          <a:lstStyle/>
          <a:p>
            <a:r>
              <a:rPr lang="en-US" sz="1000" dirty="0" smtClean="0"/>
              <a:t>Citations</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7</a:t>
            </a:r>
            <a:r>
              <a:rPr lang="en-US" sz="1000" dirty="0"/>
              <a:t>, 13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cs typeface="Arial" charset="0"/>
              </a:rPr>
              <a:t>Introductions</a:t>
            </a:r>
          </a:p>
        </p:txBody>
      </p:sp>
      <p:sp>
        <p:nvSpPr>
          <p:cNvPr id="5123" name="Content Placeholder 2"/>
          <p:cNvSpPr>
            <a:spLocks noGrp="1"/>
          </p:cNvSpPr>
          <p:nvPr>
            <p:ph idx="1"/>
          </p:nvPr>
        </p:nvSpPr>
        <p:spPr/>
        <p:txBody>
          <a:bodyPr/>
          <a:lstStyle/>
          <a:p>
            <a:pPr marL="344488" indent="-344488"/>
            <a:r>
              <a:rPr lang="en-US" sz="3200" b="0" dirty="0" smtClean="0"/>
              <a:t>Name</a:t>
            </a:r>
          </a:p>
          <a:p>
            <a:pPr marL="344488" indent="-344488"/>
            <a:r>
              <a:rPr lang="en-US" sz="3200" b="0" dirty="0" smtClean="0"/>
              <a:t>School/District</a:t>
            </a:r>
          </a:p>
          <a:p>
            <a:pPr marL="344488" indent="-344488"/>
            <a:r>
              <a:rPr lang="en-US" sz="3200" b="0" dirty="0" smtClean="0"/>
              <a:t>Role(s) within your school</a:t>
            </a:r>
          </a:p>
          <a:p>
            <a:pPr marL="344488" indent="-344488"/>
            <a:r>
              <a:rPr lang="en-US" sz="3200" b="0" dirty="0" smtClean="0"/>
              <a:t>Your </a:t>
            </a:r>
            <a:r>
              <a:rPr lang="en-US" sz="3200" b="0" dirty="0" smtClean="0">
                <a:solidFill>
                  <a:srgbClr val="000000"/>
                </a:solidFill>
              </a:rPr>
              <a:t>three</a:t>
            </a:r>
            <a:r>
              <a:rPr lang="en-US" sz="3200" b="0" dirty="0" smtClean="0"/>
              <a:t> completed sentence stems</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14325" y="147638"/>
            <a:ext cx="6380163" cy="600075"/>
          </a:xfrm>
        </p:spPr>
        <p:txBody>
          <a:bodyPr/>
          <a:lstStyle/>
          <a:p>
            <a:r>
              <a:rPr lang="en-US" smtClean="0">
                <a:cs typeface="Arial" charset="0"/>
              </a:rPr>
              <a:t>Conflict Resolution and Peer Mediation Strategies</a:t>
            </a:r>
          </a:p>
        </p:txBody>
      </p:sp>
      <p:sp>
        <p:nvSpPr>
          <p:cNvPr id="23555" name="Content Placeholder 2"/>
          <p:cNvSpPr>
            <a:spLocks noGrp="1"/>
          </p:cNvSpPr>
          <p:nvPr>
            <p:ph idx="1"/>
          </p:nvPr>
        </p:nvSpPr>
        <p:spPr>
          <a:xfrm>
            <a:off x="314325" y="1347788"/>
            <a:ext cx="8524875" cy="4391025"/>
          </a:xfrm>
        </p:spPr>
        <p:txBody>
          <a:bodyPr/>
          <a:lstStyle/>
          <a:p>
            <a:pPr marL="341313" indent="-341313"/>
            <a:r>
              <a:rPr lang="en-US" b="0" dirty="0" smtClean="0"/>
              <a:t>Bullying is a form of peer abuse—not conflict between peers of equal power and control.</a:t>
            </a:r>
          </a:p>
          <a:p>
            <a:pPr marL="341313" indent="-341313"/>
            <a:r>
              <a:rPr lang="en-US" b="0" dirty="0" smtClean="0"/>
              <a:t>The strategies may further victimize the student who has been bullied </a:t>
            </a:r>
            <a:r>
              <a:rPr lang="en-US" b="0" dirty="0" smtClean="0">
                <a:solidFill>
                  <a:srgbClr val="000000"/>
                </a:solidFill>
              </a:rPr>
              <a:t>and inadvertently give the student a message that he or she did something to provoke the bullying behavior and is partly to blame.</a:t>
            </a:r>
          </a:p>
          <a:p>
            <a:pPr marL="341313" indent="-341313"/>
            <a:r>
              <a:rPr lang="en-US" b="0" dirty="0" smtClean="0"/>
              <a:t>Such strategies incorrectly expect the student who has been bullied to solve his or her own abuse.</a:t>
            </a:r>
          </a:p>
          <a:p>
            <a:pPr marL="341313" indent="-341313"/>
            <a:r>
              <a:rPr lang="en-US" b="0" dirty="0" smtClean="0"/>
              <a:t>The session can become another opportunity for the bullying behavior </a:t>
            </a:r>
            <a:br>
              <a:rPr lang="en-US" b="0" dirty="0" smtClean="0"/>
            </a:br>
            <a:r>
              <a:rPr lang="en-US" b="0" dirty="0" smtClean="0"/>
              <a:t>to be repeated.</a:t>
            </a:r>
          </a:p>
        </p:txBody>
      </p:sp>
      <p:sp>
        <p:nvSpPr>
          <p:cNvPr id="23556" name="TextBox 3"/>
          <p:cNvSpPr txBox="1">
            <a:spLocks noChangeArrowheads="1"/>
          </p:cNvSpPr>
          <p:nvPr/>
        </p:nvSpPr>
        <p:spPr bwMode="auto">
          <a:xfrm>
            <a:off x="900340" y="6426463"/>
            <a:ext cx="2074863" cy="246221"/>
          </a:xfrm>
          <a:prstGeom prst="rect">
            <a:avLst/>
          </a:prstGeom>
          <a:noFill/>
          <a:ln w="9525">
            <a:noFill/>
            <a:miter lim="800000"/>
            <a:headEnd/>
            <a:tailEnd/>
          </a:ln>
        </p:spPr>
        <p:txBody>
          <a:bodyPr>
            <a:spAutoFit/>
          </a:bodyPr>
          <a:lstStyle/>
          <a:p>
            <a:r>
              <a:rPr lang="en-US" sz="1000" dirty="0" smtClean="0"/>
              <a:t>Citations</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7</a:t>
            </a:r>
            <a:r>
              <a:rPr lang="en-US" sz="1000" dirty="0"/>
              <a:t>, 13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200" smtClean="0"/>
              <a:t>Zero Tolerance Policies</a:t>
            </a:r>
          </a:p>
        </p:txBody>
      </p:sp>
      <p:sp>
        <p:nvSpPr>
          <p:cNvPr id="24579" name="Content Placeholder 2"/>
          <p:cNvSpPr>
            <a:spLocks noGrp="1"/>
          </p:cNvSpPr>
          <p:nvPr>
            <p:ph idx="1"/>
          </p:nvPr>
        </p:nvSpPr>
        <p:spPr>
          <a:xfrm>
            <a:off x="314325" y="763588"/>
            <a:ext cx="8589963" cy="5194300"/>
          </a:xfrm>
        </p:spPr>
        <p:txBody>
          <a:bodyPr/>
          <a:lstStyle/>
          <a:p>
            <a:pPr marL="344488" indent="-344488"/>
            <a:endParaRPr lang="en-US" b="0" dirty="0" smtClean="0">
              <a:cs typeface="Arial" charset="0"/>
            </a:endParaRPr>
          </a:p>
          <a:p>
            <a:pPr marL="344488" indent="-344488"/>
            <a:r>
              <a:rPr lang="en-US" b="0" dirty="0" smtClean="0">
                <a:cs typeface="Arial" charset="0"/>
              </a:rPr>
              <a:t>Bullying behavior is </a:t>
            </a:r>
            <a:r>
              <a:rPr lang="en-US" b="0" i="1" dirty="0" smtClean="0">
                <a:cs typeface="Arial" charset="0"/>
              </a:rPr>
              <a:t>never</a:t>
            </a:r>
            <a:r>
              <a:rPr lang="en-US" b="0" dirty="0" smtClean="0">
                <a:cs typeface="Arial" charset="0"/>
              </a:rPr>
              <a:t> tolerated, but the strategy fails to recognize that bullying behavior is not a permanent characteristic of the student who did the bullying.</a:t>
            </a:r>
          </a:p>
          <a:p>
            <a:pPr marL="344488" indent="-344488"/>
            <a:r>
              <a:rPr lang="en-US" b="0" dirty="0" smtClean="0">
                <a:cs typeface="Arial" charset="0"/>
              </a:rPr>
              <a:t>Because bullying is a behavior, it can be changed and replaced with more positive </a:t>
            </a:r>
            <a:r>
              <a:rPr lang="en-US" b="0" dirty="0" err="1" smtClean="0">
                <a:cs typeface="Arial" charset="0"/>
              </a:rPr>
              <a:t>prosocial</a:t>
            </a:r>
            <a:r>
              <a:rPr lang="en-US" b="0" dirty="0" smtClean="0">
                <a:cs typeface="Arial" charset="0"/>
              </a:rPr>
              <a:t> behavior.</a:t>
            </a:r>
          </a:p>
          <a:p>
            <a:pPr marL="344488" indent="-344488"/>
            <a:r>
              <a:rPr lang="en-US" b="0" dirty="0" smtClean="0">
                <a:cs typeface="Arial" charset="0"/>
              </a:rPr>
              <a:t>Nearly 20 percent of students are involved in bullying other students—</a:t>
            </a:r>
            <a:br>
              <a:rPr lang="en-US" b="0" dirty="0" smtClean="0">
                <a:cs typeface="Arial" charset="0"/>
              </a:rPr>
            </a:br>
            <a:r>
              <a:rPr lang="en-US" b="0" dirty="0" smtClean="0">
                <a:cs typeface="Arial" charset="0"/>
              </a:rPr>
              <a:t>it is not realistic to suspend or expel 20 percent of any student body.</a:t>
            </a:r>
          </a:p>
          <a:p>
            <a:pPr marL="344488" indent="-344488"/>
            <a:r>
              <a:rPr lang="en-US" b="0" dirty="0" smtClean="0">
                <a:cs typeface="Arial" charset="0"/>
              </a:rPr>
              <a:t>Students who are involved in bullying behavior are suspended or expelled when they are the students who may benefit most from continued exposure to positive </a:t>
            </a:r>
            <a:r>
              <a:rPr lang="en-US" b="0" dirty="0" err="1" smtClean="0">
                <a:cs typeface="Arial" charset="0"/>
              </a:rPr>
              <a:t>prosocial</a:t>
            </a:r>
            <a:r>
              <a:rPr lang="en-US" b="0" dirty="0" smtClean="0">
                <a:cs typeface="Arial" charset="0"/>
              </a:rPr>
              <a:t> role models and a caring school climate.</a:t>
            </a:r>
            <a:r>
              <a:rPr lang="en-US" sz="2400" dirty="0" smtClean="0">
                <a:cs typeface="Arial" charset="0"/>
              </a:rPr>
              <a:t> </a:t>
            </a:r>
          </a:p>
        </p:txBody>
      </p:sp>
      <p:sp>
        <p:nvSpPr>
          <p:cNvPr id="24580" name="TextBox 3"/>
          <p:cNvSpPr txBox="1">
            <a:spLocks noChangeArrowheads="1"/>
          </p:cNvSpPr>
          <p:nvPr/>
        </p:nvSpPr>
        <p:spPr bwMode="auto">
          <a:xfrm>
            <a:off x="899886" y="6426463"/>
            <a:ext cx="2241550" cy="246221"/>
          </a:xfrm>
          <a:prstGeom prst="rect">
            <a:avLst/>
          </a:prstGeom>
          <a:noFill/>
          <a:ln w="9525">
            <a:noFill/>
            <a:miter lim="800000"/>
            <a:headEnd/>
            <a:tailEnd/>
          </a:ln>
        </p:spPr>
        <p:txBody>
          <a:bodyPr>
            <a:spAutoFit/>
          </a:bodyPr>
          <a:lstStyle/>
          <a:p>
            <a:r>
              <a:rPr lang="en-US" sz="1000" dirty="0" smtClean="0"/>
              <a:t>Citations</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7</a:t>
            </a:r>
            <a:r>
              <a:rPr lang="en-US" sz="1000" dirty="0"/>
              <a:t>, 13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2800" smtClean="0">
                <a:solidFill>
                  <a:schemeClr val="bg1"/>
                </a:solidFill>
              </a:rPr>
              <a:t>Intervening in Bullying Behavior</a:t>
            </a:r>
          </a:p>
        </p:txBody>
      </p:sp>
      <p:sp>
        <p:nvSpPr>
          <p:cNvPr id="4" name="Content Placeholder 2"/>
          <p:cNvSpPr txBox="1">
            <a:spLocks/>
          </p:cNvSpPr>
          <p:nvPr/>
        </p:nvSpPr>
        <p:spPr bwMode="gray">
          <a:xfrm>
            <a:off x="314325" y="1614488"/>
            <a:ext cx="8524875" cy="4391025"/>
          </a:xfrm>
          <a:prstGeom prst="rect">
            <a:avLst/>
          </a:prstGeom>
          <a:noFill/>
          <a:ln w="9525">
            <a:noFill/>
            <a:miter lim="800000"/>
            <a:headEnd/>
            <a:tailEnd/>
          </a:ln>
        </p:spPr>
        <p:txBody>
          <a:bodyPr lIns="0" rIns="0"/>
          <a:lstStyle/>
          <a:p>
            <a:pPr marL="514350" indent="-514350" eaLnBrk="0" hangingPunct="0">
              <a:spcBef>
                <a:spcPts val="1438"/>
              </a:spcBef>
              <a:buClr>
                <a:schemeClr val="accent1"/>
              </a:buClr>
              <a:buFont typeface="Arial" charset="0"/>
              <a:buAutoNum type="arabicPeriod"/>
              <a:tabLst>
                <a:tab pos="565150" algn="l"/>
              </a:tabLst>
            </a:pPr>
            <a:r>
              <a:rPr lang="en-US" sz="2800">
                <a:solidFill>
                  <a:srgbClr val="000000"/>
                </a:solidFill>
              </a:rPr>
              <a:t>Stop bullying on the spot.</a:t>
            </a:r>
          </a:p>
          <a:p>
            <a:pPr marL="514350" indent="-514350" eaLnBrk="0" hangingPunct="0">
              <a:spcBef>
                <a:spcPts val="1438"/>
              </a:spcBef>
              <a:buClr>
                <a:schemeClr val="accent1"/>
              </a:buClr>
              <a:buFont typeface="Arial" charset="0"/>
              <a:buAutoNum type="arabicPeriod"/>
              <a:tabLst>
                <a:tab pos="565150" algn="l"/>
              </a:tabLst>
            </a:pPr>
            <a:r>
              <a:rPr lang="en-US" sz="2800">
                <a:solidFill>
                  <a:srgbClr val="000000"/>
                </a:solidFill>
              </a:rPr>
              <a:t>Find out what happened.</a:t>
            </a:r>
          </a:p>
          <a:p>
            <a:pPr marL="514350" indent="-514350" eaLnBrk="0" hangingPunct="0">
              <a:spcBef>
                <a:spcPts val="1438"/>
              </a:spcBef>
              <a:buClr>
                <a:schemeClr val="accent1"/>
              </a:buClr>
              <a:buFont typeface="Arial" charset="0"/>
              <a:buAutoNum type="arabicPeriod"/>
              <a:tabLst>
                <a:tab pos="565150" algn="l"/>
              </a:tabLst>
            </a:pPr>
            <a:r>
              <a:rPr lang="en-US" sz="2800">
                <a:solidFill>
                  <a:srgbClr val="000000"/>
                </a:solidFill>
              </a:rPr>
              <a:t>Support the students involved.</a:t>
            </a:r>
          </a:p>
        </p:txBody>
      </p:sp>
      <p:sp>
        <p:nvSpPr>
          <p:cNvPr id="25604" name="TextBox 4"/>
          <p:cNvSpPr txBox="1">
            <a:spLocks noChangeArrowheads="1"/>
          </p:cNvSpPr>
          <p:nvPr/>
        </p:nvSpPr>
        <p:spPr bwMode="auto">
          <a:xfrm>
            <a:off x="914854" y="6417392"/>
            <a:ext cx="2492375"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13</a:t>
            </a:r>
            <a:endParaRPr lang="en-US" sz="1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txBox="1">
            <a:spLocks/>
          </p:cNvSpPr>
          <p:nvPr/>
        </p:nvSpPr>
        <p:spPr bwMode="auto">
          <a:xfrm>
            <a:off x="228600" y="152400"/>
            <a:ext cx="8305800" cy="600075"/>
          </a:xfrm>
          <a:prstGeom prst="rect">
            <a:avLst/>
          </a:prstGeom>
          <a:noFill/>
          <a:ln w="9525">
            <a:noFill/>
            <a:miter lim="800000"/>
            <a:headEnd/>
            <a:tailEnd/>
          </a:ln>
        </p:spPr>
        <p:txBody>
          <a:bodyPr anchor="ctr"/>
          <a:lstStyle/>
          <a:p>
            <a:r>
              <a:rPr lang="en-US" sz="3200" b="1">
                <a:solidFill>
                  <a:srgbClr val="FFFFFF"/>
                </a:solidFill>
                <a:cs typeface="Arial" charset="0"/>
              </a:rPr>
              <a:t>De-escalation Techniques </a:t>
            </a:r>
            <a:endParaRPr lang="en-US" sz="3200">
              <a:solidFill>
                <a:srgbClr val="FFFFFF"/>
              </a:solidFill>
              <a:cs typeface="Arial" charset="0"/>
            </a:endParaRPr>
          </a:p>
        </p:txBody>
      </p:sp>
      <p:sp>
        <p:nvSpPr>
          <p:cNvPr id="5" name="Subtitle 2"/>
          <p:cNvSpPr txBox="1">
            <a:spLocks/>
          </p:cNvSpPr>
          <p:nvPr/>
        </p:nvSpPr>
        <p:spPr bwMode="auto">
          <a:xfrm>
            <a:off x="203200" y="1044575"/>
            <a:ext cx="8839200" cy="1598613"/>
          </a:xfrm>
          <a:prstGeom prst="rect">
            <a:avLst/>
          </a:prstGeom>
          <a:noFill/>
          <a:ln w="9525">
            <a:noFill/>
            <a:miter lim="800000"/>
            <a:headEnd/>
            <a:tailEnd/>
          </a:ln>
        </p:spPr>
        <p:txBody>
          <a:bodyPr/>
          <a:lstStyle/>
          <a:p>
            <a:pPr>
              <a:lnSpc>
                <a:spcPct val="80000"/>
              </a:lnSpc>
              <a:spcBef>
                <a:spcPct val="20000"/>
              </a:spcBef>
              <a:buFont typeface="Arial" charset="0"/>
              <a:buNone/>
            </a:pPr>
            <a:r>
              <a:rPr lang="en-US" sz="2200" b="1" dirty="0">
                <a:cs typeface="Arial" charset="0"/>
              </a:rPr>
              <a:t>Maintain Control of Your Emotions</a:t>
            </a:r>
          </a:p>
          <a:p>
            <a:pPr lvl="2">
              <a:lnSpc>
                <a:spcPct val="80000"/>
              </a:lnSpc>
              <a:spcBef>
                <a:spcPct val="20000"/>
              </a:spcBef>
              <a:buFont typeface="Arial" charset="0"/>
              <a:buNone/>
            </a:pPr>
            <a:r>
              <a:rPr lang="en-US" sz="1800" b="1" dirty="0">
                <a:solidFill>
                  <a:srgbClr val="F26522"/>
                </a:solidFill>
                <a:cs typeface="Arial" charset="0"/>
              </a:rPr>
              <a:t>DO:</a:t>
            </a:r>
            <a:r>
              <a:rPr lang="en-US" sz="1800" dirty="0">
                <a:solidFill>
                  <a:srgbClr val="F26522"/>
                </a:solidFill>
                <a:cs typeface="Arial" charset="0"/>
              </a:rPr>
              <a:t> </a:t>
            </a:r>
            <a:r>
              <a:rPr lang="en-US" sz="1800" dirty="0">
                <a:cs typeface="Arial" charset="0"/>
              </a:rPr>
              <a:t>Appear calm, centered, and self-assured; use a modulated low tone of voice. Be aware of options. </a:t>
            </a:r>
            <a:r>
              <a:rPr lang="en-US" sz="1800" dirty="0" smtClean="0">
                <a:cs typeface="Arial" charset="0"/>
              </a:rPr>
              <a:t>Be </a:t>
            </a:r>
            <a:r>
              <a:rPr lang="en-US" sz="1800" dirty="0">
                <a:cs typeface="Arial" charset="0"/>
              </a:rPr>
              <a:t>respectful even when firmly setting limits or calling for help</a:t>
            </a:r>
            <a:r>
              <a:rPr lang="en-US" sz="1800" dirty="0" smtClean="0">
                <a:cs typeface="Arial" charset="0"/>
              </a:rPr>
              <a:t>. If you feel you are losing control, call on a colleague, an administrator, security, or (in serious cases) your school resource officer or the police for support.</a:t>
            </a:r>
            <a:endParaRPr lang="en-US" sz="1800" dirty="0">
              <a:cs typeface="Arial" charset="0"/>
            </a:endParaRPr>
          </a:p>
          <a:p>
            <a:pPr lvl="2">
              <a:lnSpc>
                <a:spcPct val="80000"/>
              </a:lnSpc>
              <a:spcBef>
                <a:spcPct val="20000"/>
              </a:spcBef>
              <a:buFont typeface="Arial" charset="0"/>
              <a:buNone/>
            </a:pPr>
            <a:r>
              <a:rPr lang="en-US" sz="1800" b="1" dirty="0">
                <a:solidFill>
                  <a:srgbClr val="F26522"/>
                </a:solidFill>
                <a:cs typeface="Arial" charset="0"/>
              </a:rPr>
              <a:t>DON’T:</a:t>
            </a:r>
            <a:r>
              <a:rPr lang="en-US" sz="1800" dirty="0">
                <a:solidFill>
                  <a:srgbClr val="F26522"/>
                </a:solidFill>
                <a:cs typeface="Arial" charset="0"/>
              </a:rPr>
              <a:t> </a:t>
            </a:r>
            <a:r>
              <a:rPr lang="en-US" sz="1800" dirty="0">
                <a:cs typeface="Arial" charset="0"/>
              </a:rPr>
              <a:t>Be defensive even if the comments or insults are directed at you.</a:t>
            </a:r>
            <a:endParaRPr lang="en-US" sz="1800" b="1" dirty="0">
              <a:cs typeface="Arial" charset="0"/>
            </a:endParaRPr>
          </a:p>
          <a:p>
            <a:pPr lvl="2">
              <a:lnSpc>
                <a:spcPct val="80000"/>
              </a:lnSpc>
              <a:spcBef>
                <a:spcPct val="20000"/>
              </a:spcBef>
              <a:buFont typeface="Arial" charset="0"/>
              <a:buNone/>
            </a:pPr>
            <a:endParaRPr lang="en-US" sz="1800" dirty="0"/>
          </a:p>
          <a:p>
            <a:pPr>
              <a:spcBef>
                <a:spcPct val="20000"/>
              </a:spcBef>
              <a:buFont typeface="Arial" charset="0"/>
              <a:buNone/>
            </a:pPr>
            <a:endParaRPr lang="en-US" sz="3000" dirty="0"/>
          </a:p>
        </p:txBody>
      </p:sp>
      <p:sp>
        <p:nvSpPr>
          <p:cNvPr id="6" name="Rectangle 5"/>
          <p:cNvSpPr>
            <a:spLocks noChangeArrowheads="1"/>
          </p:cNvSpPr>
          <p:nvPr/>
        </p:nvSpPr>
        <p:spPr bwMode="auto">
          <a:xfrm>
            <a:off x="228600" y="2855206"/>
            <a:ext cx="8305800" cy="1581972"/>
          </a:xfrm>
          <a:prstGeom prst="rect">
            <a:avLst/>
          </a:prstGeom>
          <a:noFill/>
          <a:ln w="9525">
            <a:noFill/>
            <a:miter lim="800000"/>
            <a:headEnd/>
            <a:tailEnd/>
          </a:ln>
        </p:spPr>
        <p:txBody>
          <a:bodyPr>
            <a:spAutoFit/>
          </a:bodyPr>
          <a:lstStyle/>
          <a:p>
            <a:pPr>
              <a:lnSpc>
                <a:spcPct val="80000"/>
              </a:lnSpc>
              <a:spcBef>
                <a:spcPct val="20000"/>
              </a:spcBef>
              <a:buFont typeface="Arial" charset="0"/>
              <a:buNone/>
            </a:pPr>
            <a:r>
              <a:rPr lang="en-US" sz="2200" b="1" dirty="0">
                <a:cs typeface="Arial" charset="0"/>
              </a:rPr>
              <a:t>Communicate Effectively Nonverbally</a:t>
            </a:r>
          </a:p>
          <a:p>
            <a:pPr lvl="2">
              <a:lnSpc>
                <a:spcPct val="80000"/>
              </a:lnSpc>
              <a:spcBef>
                <a:spcPct val="20000"/>
              </a:spcBef>
              <a:buFont typeface="Arial" charset="0"/>
              <a:buNone/>
            </a:pPr>
            <a:r>
              <a:rPr lang="en-US" sz="1800" b="1" spc="-20" dirty="0">
                <a:solidFill>
                  <a:srgbClr val="F26522"/>
                </a:solidFill>
                <a:cs typeface="Arial" charset="0"/>
              </a:rPr>
              <a:t>DO: </a:t>
            </a:r>
            <a:r>
              <a:rPr lang="en-US" sz="1800" spc="-20" dirty="0">
                <a:cs typeface="Arial" charset="0"/>
              </a:rPr>
              <a:t>Allow extra physical space between you and the aggressor, get to the same eye </a:t>
            </a:r>
            <a:r>
              <a:rPr lang="en-US" sz="1800" spc="-20" dirty="0" smtClean="0">
                <a:cs typeface="Arial" charset="0"/>
              </a:rPr>
              <a:t>level (kneel, sit, or stoop as needed), </a:t>
            </a:r>
            <a:r>
              <a:rPr lang="en-US" sz="1800" spc="-20" dirty="0">
                <a:cs typeface="Arial" charset="0"/>
              </a:rPr>
              <a:t>keep your hands out of your pockets to protect yourself, and stand at an angle to the student.</a:t>
            </a:r>
          </a:p>
          <a:p>
            <a:pPr lvl="2">
              <a:lnSpc>
                <a:spcPct val="80000"/>
              </a:lnSpc>
              <a:spcBef>
                <a:spcPct val="20000"/>
              </a:spcBef>
              <a:buFont typeface="Arial" charset="0"/>
              <a:buNone/>
            </a:pPr>
            <a:r>
              <a:rPr lang="en-US" sz="1800" b="1" dirty="0">
                <a:solidFill>
                  <a:srgbClr val="F26522"/>
                </a:solidFill>
                <a:cs typeface="Arial" charset="0"/>
              </a:rPr>
              <a:t>DON’T: </a:t>
            </a:r>
            <a:r>
              <a:rPr lang="en-US" sz="1800" dirty="0">
                <a:cs typeface="Arial" charset="0"/>
              </a:rPr>
              <a:t>Turn your back, stand full front to the student, maintain constant eye contact, point or shake your finger, smile, or argue. </a:t>
            </a:r>
            <a:endParaRPr lang="en-US" sz="1800" b="1" dirty="0">
              <a:cs typeface="Arial" charset="0"/>
            </a:endParaRPr>
          </a:p>
        </p:txBody>
      </p:sp>
      <p:sp>
        <p:nvSpPr>
          <p:cNvPr id="7" name="Rectangle 6"/>
          <p:cNvSpPr>
            <a:spLocks noChangeArrowheads="1"/>
          </p:cNvSpPr>
          <p:nvPr/>
        </p:nvSpPr>
        <p:spPr bwMode="auto">
          <a:xfrm>
            <a:off x="228600" y="4440810"/>
            <a:ext cx="8305800" cy="1381125"/>
          </a:xfrm>
          <a:prstGeom prst="rect">
            <a:avLst/>
          </a:prstGeom>
          <a:noFill/>
          <a:ln w="9525">
            <a:noFill/>
            <a:miter lim="800000"/>
            <a:headEnd/>
            <a:tailEnd/>
          </a:ln>
        </p:spPr>
        <p:txBody>
          <a:bodyPr>
            <a:spAutoFit/>
          </a:bodyPr>
          <a:lstStyle/>
          <a:p>
            <a:pPr>
              <a:lnSpc>
                <a:spcPct val="80000"/>
              </a:lnSpc>
              <a:spcBef>
                <a:spcPct val="20000"/>
              </a:spcBef>
              <a:buFont typeface="Arial" charset="0"/>
              <a:buNone/>
            </a:pPr>
            <a:r>
              <a:rPr lang="en-US" sz="2200" b="1" dirty="0">
                <a:cs typeface="Arial" charset="0"/>
              </a:rPr>
              <a:t>De-escalate the Discussion</a:t>
            </a:r>
          </a:p>
          <a:p>
            <a:pPr lvl="2">
              <a:lnSpc>
                <a:spcPct val="80000"/>
              </a:lnSpc>
              <a:spcBef>
                <a:spcPct val="20000"/>
              </a:spcBef>
              <a:buFont typeface="Arial" charset="0"/>
              <a:buNone/>
            </a:pPr>
            <a:r>
              <a:rPr lang="en-US" sz="1800" b="1" dirty="0">
                <a:solidFill>
                  <a:srgbClr val="F26522"/>
                </a:solidFill>
                <a:cs typeface="Arial" charset="0"/>
              </a:rPr>
              <a:t>DO: </a:t>
            </a:r>
            <a:r>
              <a:rPr lang="en-US" sz="1800" dirty="0">
                <a:cs typeface="Arial" charset="0"/>
              </a:rPr>
              <a:t>Trust your instincts, empathize with feelings but not with the behavior, suggest alternatives, and explain limits in a firm but respectful tone.</a:t>
            </a:r>
          </a:p>
          <a:p>
            <a:pPr lvl="2">
              <a:lnSpc>
                <a:spcPct val="80000"/>
              </a:lnSpc>
              <a:spcBef>
                <a:spcPct val="20000"/>
              </a:spcBef>
              <a:buFont typeface="Arial" charset="0"/>
              <a:buNone/>
            </a:pPr>
            <a:r>
              <a:rPr lang="en-US" sz="1800" b="1" dirty="0">
                <a:solidFill>
                  <a:srgbClr val="F26522"/>
                </a:solidFill>
                <a:cs typeface="Arial" charset="0"/>
              </a:rPr>
              <a:t>DON’T: </a:t>
            </a:r>
            <a:r>
              <a:rPr lang="en-US" sz="1800" dirty="0">
                <a:cs typeface="Arial" charset="0"/>
              </a:rPr>
              <a:t>Get loud, yell, scream, argue, or analyze</a:t>
            </a:r>
            <a:r>
              <a:rPr lang="en-US" sz="1800" dirty="0"/>
              <a:t>.</a:t>
            </a:r>
            <a:endParaRPr lang="en-US" sz="1800" b="1" dirty="0"/>
          </a:p>
        </p:txBody>
      </p:sp>
      <p:sp>
        <p:nvSpPr>
          <p:cNvPr id="26630" name="TextBox 7"/>
          <p:cNvSpPr txBox="1">
            <a:spLocks noChangeArrowheads="1"/>
          </p:cNvSpPr>
          <p:nvPr/>
        </p:nvSpPr>
        <p:spPr bwMode="auto">
          <a:xfrm flipH="1">
            <a:off x="914627" y="6430347"/>
            <a:ext cx="1995487"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11</a:t>
            </a:r>
            <a:endParaRPr lang="en-US" sz="1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467430" y="859196"/>
            <a:ext cx="8447970" cy="1456897"/>
          </a:xfrm>
        </p:spPr>
        <p:txBody>
          <a:bodyPr anchor="ctr"/>
          <a:lstStyle/>
          <a:p>
            <a:r>
              <a:rPr lang="en-US" dirty="0" smtClean="0">
                <a:cs typeface="Arial" charset="0"/>
              </a:rPr>
              <a:t>The Five </a:t>
            </a:r>
            <a:r>
              <a:rPr lang="en-US" dirty="0" err="1" smtClean="0">
                <a:cs typeface="Arial" charset="0"/>
              </a:rPr>
              <a:t>Rs</a:t>
            </a:r>
            <a:r>
              <a:rPr lang="en-US" dirty="0" smtClean="0">
                <a:cs typeface="Arial" charset="0"/>
              </a:rPr>
              <a:t> </a:t>
            </a:r>
          </a:p>
        </p:txBody>
      </p:sp>
      <p:sp>
        <p:nvSpPr>
          <p:cNvPr id="27651" name="TextBox 2"/>
          <p:cNvSpPr txBox="1">
            <a:spLocks noChangeArrowheads="1"/>
          </p:cNvSpPr>
          <p:nvPr/>
        </p:nvSpPr>
        <p:spPr bwMode="auto">
          <a:xfrm>
            <a:off x="263378" y="6435534"/>
            <a:ext cx="1766888"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9</a:t>
            </a:r>
            <a:endParaRPr lang="en-US" sz="1000" dirty="0"/>
          </a:p>
        </p:txBody>
      </p:sp>
      <p:sp>
        <p:nvSpPr>
          <p:cNvPr id="6" name="TextBox 5"/>
          <p:cNvSpPr txBox="1"/>
          <p:nvPr/>
        </p:nvSpPr>
        <p:spPr>
          <a:xfrm>
            <a:off x="1140389" y="310458"/>
            <a:ext cx="6175896" cy="297517"/>
          </a:xfrm>
          <a:prstGeom prst="rect">
            <a:avLst/>
          </a:prstGeom>
          <a:noFill/>
        </p:spPr>
        <p:txBody>
          <a:bodyPr wrap="square" rtlCol="0">
            <a:spAutoFit/>
          </a:bodyPr>
          <a:lstStyle/>
          <a:p>
            <a:r>
              <a:rPr lang="en-US" baseline="30000" dirty="0"/>
              <a:t>Creating a </a:t>
            </a:r>
            <a:r>
              <a:rPr lang="en-US" b="1" baseline="30000" dirty="0"/>
              <a:t>Safe and Respectful Environment</a:t>
            </a:r>
            <a:r>
              <a:rPr lang="en-US" baseline="30000" dirty="0"/>
              <a:t> </a:t>
            </a:r>
            <a:r>
              <a:rPr lang="en-US" baseline="30000" dirty="0" smtClean="0"/>
              <a:t>in </a:t>
            </a:r>
            <a:r>
              <a:rPr lang="en-US" b="1" baseline="30000" dirty="0"/>
              <a:t>Our Nation’s </a:t>
            </a:r>
            <a:r>
              <a:rPr lang="en-US" b="1" baseline="30000" dirty="0" smtClean="0"/>
              <a:t>Classrooms</a:t>
            </a:r>
            <a:endParaRPr lang="en-US" b="1" baseline="30000" dirty="0"/>
          </a:p>
        </p:txBody>
      </p:sp>
      <p:pic>
        <p:nvPicPr>
          <p:cNvPr id="9" name="Picture 8" descr="2106_BullyingIcon_d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420" y="99606"/>
            <a:ext cx="770620" cy="810926"/>
          </a:xfrm>
          <a:prstGeom prst="rect">
            <a:avLst/>
          </a:prstGeom>
        </p:spPr>
      </p:pic>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z="3200" smtClean="0"/>
              <a:t>First R: Respond </a:t>
            </a:r>
          </a:p>
        </p:txBody>
      </p:sp>
      <p:sp>
        <p:nvSpPr>
          <p:cNvPr id="28675" name="Content Placeholder 2"/>
          <p:cNvSpPr>
            <a:spLocks noGrp="1"/>
          </p:cNvSpPr>
          <p:nvPr>
            <p:ph idx="1"/>
          </p:nvPr>
        </p:nvSpPr>
        <p:spPr>
          <a:xfrm>
            <a:off x="506413" y="1623559"/>
            <a:ext cx="8332787" cy="4391025"/>
          </a:xfrm>
        </p:spPr>
        <p:txBody>
          <a:bodyPr anchor="ctr"/>
          <a:lstStyle/>
          <a:p>
            <a:pPr>
              <a:buFont typeface="Wingdings" charset="2"/>
              <a:buNone/>
            </a:pPr>
            <a:r>
              <a:rPr lang="en-US" sz="9600" b="0" dirty="0" smtClean="0"/>
              <a:t>R</a:t>
            </a:r>
            <a:r>
              <a:rPr lang="en-US" sz="6600" b="0" dirty="0" smtClean="0"/>
              <a:t>e</a:t>
            </a:r>
            <a:r>
              <a:rPr lang="en-US" b="0" dirty="0" smtClean="0"/>
              <a:t>  </a:t>
            </a:r>
            <a:r>
              <a:rPr lang="en-US" sz="6600" b="0" dirty="0" smtClean="0">
                <a:latin typeface="Zapf Dingbats" charset="2"/>
              </a:rPr>
              <a:t>✚</a:t>
            </a:r>
            <a:r>
              <a:rPr lang="en-US" b="0" dirty="0" smtClean="0"/>
              <a:t>  </a:t>
            </a:r>
            <a:r>
              <a:rPr lang="en-US" sz="6600" b="0" dirty="0" smtClean="0"/>
              <a:t>s</a:t>
            </a:r>
            <a:r>
              <a:rPr lang="en-US" b="0" dirty="0" smtClean="0"/>
              <a:t> </a:t>
            </a:r>
            <a:r>
              <a:rPr lang="en-US" sz="6600" b="0" dirty="0" smtClean="0">
                <a:latin typeface="Zapf Dingbats" charset="2"/>
              </a:rPr>
              <a:t>✚</a:t>
            </a:r>
          </a:p>
          <a:p>
            <a:pPr>
              <a:buFont typeface="Wingdings" charset="2"/>
              <a:buNone/>
            </a:pPr>
            <a:endParaRPr lang="en-US" dirty="0" smtClean="0">
              <a:solidFill>
                <a:srgbClr val="00B050"/>
              </a:solidFill>
            </a:endParaRPr>
          </a:p>
        </p:txBody>
      </p:sp>
      <p:pic>
        <p:nvPicPr>
          <p:cNvPr id="28676" name="Picture 3" descr="pond.jpg"/>
          <p:cNvPicPr>
            <a:picLocks noChangeAspect="1"/>
          </p:cNvPicPr>
          <p:nvPr/>
        </p:nvPicPr>
        <p:blipFill>
          <a:blip r:embed="rId3"/>
          <a:srcRect/>
          <a:stretch>
            <a:fillRect/>
          </a:stretch>
        </p:blipFill>
        <p:spPr bwMode="auto">
          <a:xfrm>
            <a:off x="4494213" y="2478088"/>
            <a:ext cx="4244975" cy="224155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3200" smtClean="0"/>
              <a:t>Second R: Research</a:t>
            </a:r>
          </a:p>
        </p:txBody>
      </p:sp>
      <p:sp>
        <p:nvSpPr>
          <p:cNvPr id="29699" name="Content Placeholder 2"/>
          <p:cNvSpPr>
            <a:spLocks noGrp="1"/>
          </p:cNvSpPr>
          <p:nvPr>
            <p:ph idx="1"/>
          </p:nvPr>
        </p:nvSpPr>
        <p:spPr>
          <a:xfrm>
            <a:off x="489858" y="1387713"/>
            <a:ext cx="8358414" cy="4391025"/>
          </a:xfrm>
        </p:spPr>
        <p:txBody>
          <a:bodyPr anchor="ctr"/>
          <a:lstStyle/>
          <a:p>
            <a:pPr>
              <a:buFont typeface="Wingdings" charset="2"/>
              <a:buNone/>
            </a:pPr>
            <a:r>
              <a:rPr lang="en-US" sz="9600" b="0" dirty="0" smtClean="0"/>
              <a:t>R</a:t>
            </a:r>
            <a:r>
              <a:rPr lang="en-US" sz="6600" b="0" dirty="0" smtClean="0"/>
              <a:t>e </a:t>
            </a:r>
            <a:r>
              <a:rPr lang="en-US" sz="6600" b="0" dirty="0" smtClean="0">
                <a:latin typeface="Zapf Dingbats" charset="2"/>
              </a:rPr>
              <a:t>✚</a:t>
            </a:r>
            <a:r>
              <a:rPr lang="en-US" sz="9600" dirty="0" smtClean="0"/>
              <a:t> </a:t>
            </a:r>
          </a:p>
        </p:txBody>
      </p:sp>
      <p:pic>
        <p:nvPicPr>
          <p:cNvPr id="29700" name="Picture 3" descr="searching.jpg"/>
          <p:cNvPicPr>
            <a:picLocks noChangeAspect="1"/>
          </p:cNvPicPr>
          <p:nvPr/>
        </p:nvPicPr>
        <p:blipFill>
          <a:blip r:embed="rId3"/>
          <a:srcRect/>
          <a:stretch>
            <a:fillRect/>
          </a:stretch>
        </p:blipFill>
        <p:spPr bwMode="auto">
          <a:xfrm>
            <a:off x="3715657" y="1614488"/>
            <a:ext cx="4058557" cy="41148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z="3200" smtClean="0"/>
              <a:t>Third R: Record</a:t>
            </a:r>
          </a:p>
        </p:txBody>
      </p:sp>
      <p:sp>
        <p:nvSpPr>
          <p:cNvPr id="30723" name="Content Placeholder 2"/>
          <p:cNvSpPr>
            <a:spLocks noGrp="1"/>
          </p:cNvSpPr>
          <p:nvPr>
            <p:ph idx="1"/>
          </p:nvPr>
        </p:nvSpPr>
        <p:spPr>
          <a:xfrm>
            <a:off x="513892" y="1170000"/>
            <a:ext cx="8524875" cy="4391025"/>
          </a:xfrm>
        </p:spPr>
        <p:txBody>
          <a:bodyPr anchor="ctr"/>
          <a:lstStyle/>
          <a:p>
            <a:pPr>
              <a:buFont typeface="Wingdings" charset="2"/>
              <a:buNone/>
            </a:pPr>
            <a:r>
              <a:rPr lang="en-US" sz="9600" b="0" dirty="0" smtClean="0"/>
              <a:t>R</a:t>
            </a:r>
            <a:r>
              <a:rPr lang="en-US" sz="6600" b="0" dirty="0" smtClean="0"/>
              <a:t>e </a:t>
            </a:r>
            <a:r>
              <a:rPr lang="en-US" sz="6600" b="0" dirty="0" smtClean="0">
                <a:latin typeface="Zapf Dingbats" charset="2"/>
              </a:rPr>
              <a:t>✚</a:t>
            </a:r>
            <a:r>
              <a:rPr lang="en-US" sz="14000" dirty="0" smtClean="0"/>
              <a:t> </a:t>
            </a:r>
          </a:p>
        </p:txBody>
      </p:sp>
      <p:pic>
        <p:nvPicPr>
          <p:cNvPr id="30724" name="Picture 4" descr="color-chords.jpg"/>
          <p:cNvPicPr>
            <a:picLocks noChangeAspect="1"/>
          </p:cNvPicPr>
          <p:nvPr/>
        </p:nvPicPr>
        <p:blipFill>
          <a:blip r:embed="rId3"/>
          <a:srcRect/>
          <a:stretch>
            <a:fillRect/>
          </a:stretch>
        </p:blipFill>
        <p:spPr bwMode="auto">
          <a:xfrm>
            <a:off x="4106186" y="2242231"/>
            <a:ext cx="3451225" cy="30321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z="3200" smtClean="0"/>
              <a:t>Fourth R: Report</a:t>
            </a:r>
          </a:p>
        </p:txBody>
      </p:sp>
      <p:sp>
        <p:nvSpPr>
          <p:cNvPr id="31747" name="Content Placeholder 2"/>
          <p:cNvSpPr>
            <a:spLocks noGrp="1"/>
          </p:cNvSpPr>
          <p:nvPr>
            <p:ph idx="1"/>
          </p:nvPr>
        </p:nvSpPr>
        <p:spPr>
          <a:xfrm>
            <a:off x="323399" y="1414921"/>
            <a:ext cx="8524875" cy="4391025"/>
          </a:xfrm>
        </p:spPr>
        <p:txBody>
          <a:bodyPr anchor="ctr"/>
          <a:lstStyle/>
          <a:p>
            <a:pPr>
              <a:buFont typeface="Wingdings" charset="2"/>
              <a:buNone/>
            </a:pPr>
            <a:r>
              <a:rPr lang="en-US" dirty="0" smtClean="0"/>
              <a:t>	</a:t>
            </a:r>
            <a:r>
              <a:rPr lang="en-US" sz="9600" b="0" dirty="0" smtClean="0"/>
              <a:t>R</a:t>
            </a:r>
            <a:r>
              <a:rPr lang="en-US" sz="6600" b="0" dirty="0" smtClean="0"/>
              <a:t>e</a:t>
            </a:r>
            <a:r>
              <a:rPr lang="en-US" sz="9600" b="0" dirty="0" smtClean="0"/>
              <a:t> </a:t>
            </a:r>
            <a:r>
              <a:rPr lang="en-US" sz="6600" b="0" dirty="0" smtClean="0">
                <a:latin typeface="Zapf Dingbats" charset="2"/>
              </a:rPr>
              <a:t>✚</a:t>
            </a:r>
            <a:r>
              <a:rPr lang="en-US" sz="14000" dirty="0" smtClean="0"/>
              <a:t> </a:t>
            </a:r>
          </a:p>
          <a:p>
            <a:pPr>
              <a:buFont typeface="Wingdings" charset="2"/>
              <a:buNone/>
            </a:pPr>
            <a:endParaRPr lang="en-US" dirty="0" smtClean="0"/>
          </a:p>
        </p:txBody>
      </p:sp>
      <p:pic>
        <p:nvPicPr>
          <p:cNvPr id="31748" name="Picture 3" descr="port.jpg"/>
          <p:cNvPicPr>
            <a:picLocks noChangeAspect="1"/>
          </p:cNvPicPr>
          <p:nvPr/>
        </p:nvPicPr>
        <p:blipFill>
          <a:blip r:embed="rId3"/>
          <a:srcRect/>
          <a:stretch>
            <a:fillRect/>
          </a:stretch>
        </p:blipFill>
        <p:spPr bwMode="auto">
          <a:xfrm>
            <a:off x="4395791" y="2443614"/>
            <a:ext cx="3429000" cy="2514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z="3200" smtClean="0"/>
              <a:t>Fifth R: Revisit</a:t>
            </a:r>
          </a:p>
        </p:txBody>
      </p:sp>
      <p:sp>
        <p:nvSpPr>
          <p:cNvPr id="32771" name="Content Placeholder 2"/>
          <p:cNvSpPr>
            <a:spLocks noGrp="1"/>
          </p:cNvSpPr>
          <p:nvPr>
            <p:ph idx="1"/>
          </p:nvPr>
        </p:nvSpPr>
        <p:spPr>
          <a:xfrm>
            <a:off x="504822" y="1170000"/>
            <a:ext cx="8524875" cy="4391025"/>
          </a:xfrm>
        </p:spPr>
        <p:txBody>
          <a:bodyPr anchor="ctr"/>
          <a:lstStyle/>
          <a:p>
            <a:pPr>
              <a:buFont typeface="Wingdings" charset="2"/>
              <a:buNone/>
            </a:pPr>
            <a:r>
              <a:rPr lang="en-US" sz="9600" b="0" dirty="0" smtClean="0"/>
              <a:t>R</a:t>
            </a:r>
            <a:r>
              <a:rPr lang="en-US" sz="6600" b="0" dirty="0" smtClean="0"/>
              <a:t>e</a:t>
            </a:r>
            <a:r>
              <a:rPr lang="en-US" sz="9600" b="0" dirty="0" smtClean="0"/>
              <a:t> </a:t>
            </a:r>
            <a:r>
              <a:rPr lang="en-US" sz="6600" b="0" dirty="0" smtClean="0">
                <a:latin typeface="Zapf Dingbats" charset="2"/>
              </a:rPr>
              <a:t>✚</a:t>
            </a:r>
            <a:r>
              <a:rPr lang="en-US" sz="14000" dirty="0" smtClean="0"/>
              <a:t> </a:t>
            </a:r>
          </a:p>
        </p:txBody>
      </p:sp>
      <p:pic>
        <p:nvPicPr>
          <p:cNvPr id="1026" name="Picture 2"/>
          <p:cNvPicPr>
            <a:picLocks noChangeAspect="1" noChangeArrowheads="1"/>
          </p:cNvPicPr>
          <p:nvPr/>
        </p:nvPicPr>
        <p:blipFill>
          <a:blip r:embed="rId3"/>
          <a:srcRect/>
          <a:stretch>
            <a:fillRect/>
          </a:stretch>
        </p:blipFill>
        <p:spPr bwMode="auto">
          <a:xfrm>
            <a:off x="3163853" y="2251881"/>
            <a:ext cx="5229520" cy="3240904"/>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200" dirty="0" smtClean="0">
                <a:cs typeface="Arial" charset="0"/>
              </a:rPr>
              <a:t>Workshop Objectives</a:t>
            </a:r>
          </a:p>
        </p:txBody>
      </p:sp>
      <p:sp>
        <p:nvSpPr>
          <p:cNvPr id="6147" name="Content Placeholder 2"/>
          <p:cNvSpPr>
            <a:spLocks noGrp="1"/>
          </p:cNvSpPr>
          <p:nvPr>
            <p:ph idx="1"/>
          </p:nvPr>
        </p:nvSpPr>
        <p:spPr/>
        <p:txBody>
          <a:bodyPr/>
          <a:lstStyle/>
          <a:p>
            <a:pPr marL="344488" indent="-344488">
              <a:buFont typeface="Wingdings" charset="2"/>
              <a:buNone/>
            </a:pPr>
            <a:r>
              <a:rPr lang="en-US" sz="2400" b="0" dirty="0" smtClean="0">
                <a:cs typeface="Arial" charset="0"/>
              </a:rPr>
              <a:t>Participants in the workshop will:</a:t>
            </a:r>
          </a:p>
          <a:p>
            <a:pPr marL="344488" indent="-344488"/>
            <a:r>
              <a:rPr lang="en-US" sz="2400" b="0" dirty="0" smtClean="0">
                <a:cs typeface="Arial" charset="0"/>
              </a:rPr>
              <a:t>Understand what bullying behavior is and is not.</a:t>
            </a:r>
          </a:p>
          <a:p>
            <a:pPr marL="344488" indent="-344488"/>
            <a:r>
              <a:rPr lang="en-US" sz="2400" b="0" dirty="0" smtClean="0">
                <a:cs typeface="Arial" charset="0"/>
              </a:rPr>
              <a:t>Understand what bullying behavior may look like in the classroom.</a:t>
            </a:r>
          </a:p>
          <a:p>
            <a:pPr marL="344488" indent="-344488"/>
            <a:r>
              <a:rPr lang="en-US" sz="2400" b="0" dirty="0" smtClean="0">
                <a:cs typeface="Arial" charset="0"/>
              </a:rPr>
              <a:t>Explore ideas for responding to bullying behavior.</a:t>
            </a:r>
          </a:p>
          <a:p>
            <a:pPr marL="344488" indent="-344488"/>
            <a:r>
              <a:rPr lang="en-US" sz="2400" b="0" dirty="0" smtClean="0">
                <a:cs typeface="Arial" charset="0"/>
              </a:rPr>
              <a:t>Become equipped with specific strategies for addressing and reporting bullying behavior when it occurs.</a:t>
            </a:r>
          </a:p>
          <a:p>
            <a:pPr marL="344488" indent="-344488"/>
            <a:endParaRPr lang="en-US" dirty="0" smtClean="0"/>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14325" y="128588"/>
            <a:ext cx="5535613" cy="600075"/>
          </a:xfrm>
        </p:spPr>
        <p:txBody>
          <a:bodyPr/>
          <a:lstStyle/>
          <a:p>
            <a:r>
              <a:rPr lang="en-US" smtClean="0"/>
              <a:t>Elements of a Good Behavior Report</a:t>
            </a:r>
          </a:p>
        </p:txBody>
      </p:sp>
      <p:sp>
        <p:nvSpPr>
          <p:cNvPr id="33795" name="Content Placeholder 2"/>
          <p:cNvSpPr>
            <a:spLocks noGrp="1"/>
          </p:cNvSpPr>
          <p:nvPr>
            <p:ph idx="1"/>
          </p:nvPr>
        </p:nvSpPr>
        <p:spPr>
          <a:xfrm>
            <a:off x="314325" y="1377950"/>
            <a:ext cx="8524875" cy="4391025"/>
          </a:xfrm>
        </p:spPr>
        <p:txBody>
          <a:bodyPr/>
          <a:lstStyle/>
          <a:p>
            <a:pPr marL="344488" indent="-344488"/>
            <a:r>
              <a:rPr lang="en-US" sz="2200" b="0" dirty="0" smtClean="0"/>
              <a:t>Fill out reports completely and legibly.</a:t>
            </a:r>
          </a:p>
          <a:p>
            <a:pPr marL="344488" indent="-344488"/>
            <a:r>
              <a:rPr lang="en-US" sz="2200" b="0" dirty="0" smtClean="0"/>
              <a:t>Report only what you are certain occurred.</a:t>
            </a:r>
          </a:p>
          <a:p>
            <a:pPr marL="344488" indent="-344488"/>
            <a:r>
              <a:rPr lang="en-US" sz="2200" b="0" dirty="0" smtClean="0"/>
              <a:t>Avoid editorial comments.</a:t>
            </a:r>
          </a:p>
          <a:p>
            <a:pPr marL="344488" indent="-344488"/>
            <a:r>
              <a:rPr lang="en-US" sz="2200" b="0" dirty="0" smtClean="0"/>
              <a:t>In cases where you observed the bullying behavior, report what you saw as accurately and in as much detail as possible.</a:t>
            </a:r>
          </a:p>
          <a:p>
            <a:pPr marL="344488" indent="-344488"/>
            <a:r>
              <a:rPr lang="en-US" sz="2200" b="0" dirty="0" smtClean="0"/>
              <a:t>Unless school policy forbids, it is best to write down the actual words a student said, including curse words, so that the principal and the parents understand exactly what happened. </a:t>
            </a:r>
          </a:p>
        </p:txBody>
      </p:sp>
      <p:sp>
        <p:nvSpPr>
          <p:cNvPr id="33796" name="TextBox 3"/>
          <p:cNvSpPr txBox="1">
            <a:spLocks noChangeArrowheads="1"/>
          </p:cNvSpPr>
          <p:nvPr/>
        </p:nvSpPr>
        <p:spPr bwMode="auto">
          <a:xfrm>
            <a:off x="908050" y="6426463"/>
            <a:ext cx="2349500"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3</a:t>
            </a:r>
            <a:endParaRPr lang="en-US" sz="1000" dirty="0"/>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04800" y="-152400"/>
            <a:ext cx="7620000" cy="1222375"/>
          </a:xfrm>
          <a:prstGeom prst="rect">
            <a:avLst/>
          </a:prstGeom>
        </p:spPr>
        <p:txBody>
          <a:bodyPr anchor="ctr">
            <a:normAutofit/>
          </a:bodyPr>
          <a:lstStyle/>
          <a:p>
            <a:pPr fontAlgn="auto">
              <a:spcAft>
                <a:spcPts val="0"/>
              </a:spcAft>
              <a:defRPr/>
            </a:pPr>
            <a:endParaRPr lang="en-US" sz="4000" b="1" dirty="0">
              <a:solidFill>
                <a:schemeClr val="bg1"/>
              </a:solidFill>
              <a:latin typeface="Arial" pitchFamily="1" charset="0"/>
              <a:ea typeface="+mj-ea"/>
              <a:cs typeface="Arial" pitchFamily="34" charset="0"/>
            </a:endParaRPr>
          </a:p>
        </p:txBody>
      </p:sp>
      <p:sp>
        <p:nvSpPr>
          <p:cNvPr id="34819" name="Subtitle 2"/>
          <p:cNvSpPr txBox="1">
            <a:spLocks/>
          </p:cNvSpPr>
          <p:nvPr/>
        </p:nvSpPr>
        <p:spPr bwMode="auto">
          <a:xfrm>
            <a:off x="304800" y="1069975"/>
            <a:ext cx="8305800" cy="3602038"/>
          </a:xfrm>
          <a:prstGeom prst="rect">
            <a:avLst/>
          </a:prstGeom>
          <a:noFill/>
          <a:ln w="9525">
            <a:noFill/>
            <a:miter lim="800000"/>
            <a:headEnd/>
            <a:tailEnd/>
          </a:ln>
        </p:spPr>
        <p:txBody>
          <a:bodyPr/>
          <a:lstStyle/>
          <a:p>
            <a:pPr>
              <a:lnSpc>
                <a:spcPct val="80000"/>
              </a:lnSpc>
              <a:spcBef>
                <a:spcPct val="20000"/>
              </a:spcBef>
              <a:buFont typeface="Arial" charset="0"/>
              <a:buNone/>
            </a:pPr>
            <a:endParaRPr lang="en-US" sz="2600">
              <a:cs typeface="Arial" charset="0"/>
            </a:endParaRPr>
          </a:p>
          <a:p>
            <a:pPr>
              <a:lnSpc>
                <a:spcPct val="80000"/>
              </a:lnSpc>
              <a:spcBef>
                <a:spcPct val="20000"/>
              </a:spcBef>
              <a:buFont typeface="Arial" charset="0"/>
              <a:buNone/>
            </a:pPr>
            <a:r>
              <a:rPr lang="en-US" sz="2800">
                <a:cs typeface="Arial" charset="0"/>
              </a:rPr>
              <a:t>What is something you learned in this workshop that </a:t>
            </a:r>
            <a:r>
              <a:rPr lang="en-US" sz="2800" b="1">
                <a:cs typeface="Arial" charset="0"/>
              </a:rPr>
              <a:t>affirmed</a:t>
            </a:r>
            <a:r>
              <a:rPr lang="en-US" sz="2800">
                <a:cs typeface="Arial" charset="0"/>
              </a:rPr>
              <a:t> what you are already doing in your daily work with students?</a:t>
            </a:r>
          </a:p>
          <a:p>
            <a:pPr>
              <a:lnSpc>
                <a:spcPct val="80000"/>
              </a:lnSpc>
              <a:spcBef>
                <a:spcPct val="20000"/>
              </a:spcBef>
              <a:buFont typeface="Arial" charset="0"/>
              <a:buNone/>
            </a:pPr>
            <a:endParaRPr lang="en-US" sz="2800">
              <a:cs typeface="Arial" charset="0"/>
            </a:endParaRPr>
          </a:p>
          <a:p>
            <a:pPr>
              <a:lnSpc>
                <a:spcPct val="80000"/>
              </a:lnSpc>
              <a:spcBef>
                <a:spcPct val="20000"/>
              </a:spcBef>
              <a:buFont typeface="Arial" charset="0"/>
              <a:buNone/>
            </a:pPr>
            <a:r>
              <a:rPr lang="en-US" sz="2800">
                <a:cs typeface="Arial" charset="0"/>
              </a:rPr>
              <a:t>What is one idea, strategy, or learning that you feel you </a:t>
            </a:r>
            <a:r>
              <a:rPr lang="en-US" sz="2800" b="1">
                <a:cs typeface="Arial" charset="0"/>
              </a:rPr>
              <a:t>can apply </a:t>
            </a:r>
            <a:r>
              <a:rPr lang="en-US" sz="2800">
                <a:cs typeface="Arial" charset="0"/>
              </a:rPr>
              <a:t>to improve your skills and/or experience in your role as an educator?</a:t>
            </a:r>
          </a:p>
          <a:p>
            <a:pPr>
              <a:lnSpc>
                <a:spcPct val="80000"/>
              </a:lnSpc>
              <a:spcBef>
                <a:spcPct val="20000"/>
              </a:spcBef>
              <a:buFont typeface="Arial" charset="0"/>
              <a:buNone/>
            </a:pPr>
            <a:endParaRPr lang="en-US" sz="3200">
              <a:cs typeface="Arial" charset="0"/>
            </a:endParaRPr>
          </a:p>
          <a:p>
            <a:pPr algn="ctr">
              <a:lnSpc>
                <a:spcPct val="80000"/>
              </a:lnSpc>
              <a:spcBef>
                <a:spcPct val="20000"/>
              </a:spcBef>
              <a:buFont typeface="Arial" charset="0"/>
              <a:buNone/>
            </a:pPr>
            <a:endParaRPr lang="en-US" sz="3200">
              <a:cs typeface="Arial" charset="0"/>
            </a:endParaRPr>
          </a:p>
          <a:p>
            <a:pPr>
              <a:lnSpc>
                <a:spcPct val="80000"/>
              </a:lnSpc>
              <a:spcBef>
                <a:spcPct val="20000"/>
              </a:spcBef>
              <a:buFont typeface="Arial" charset="0"/>
              <a:buNone/>
            </a:pPr>
            <a:endParaRPr lang="en-US" sz="3000">
              <a:solidFill>
                <a:srgbClr val="898989"/>
              </a:solidFill>
            </a:endParaRPr>
          </a:p>
          <a:p>
            <a:pPr>
              <a:lnSpc>
                <a:spcPct val="80000"/>
              </a:lnSpc>
              <a:spcBef>
                <a:spcPct val="20000"/>
              </a:spcBef>
              <a:buFont typeface="Arial" charset="0"/>
              <a:buNone/>
            </a:pPr>
            <a:endParaRPr lang="en-US" sz="3000">
              <a:solidFill>
                <a:srgbClr val="898989"/>
              </a:solidFill>
            </a:endParaRPr>
          </a:p>
        </p:txBody>
      </p:sp>
      <p:sp>
        <p:nvSpPr>
          <p:cNvPr id="34820" name="TextBox 3"/>
          <p:cNvSpPr txBox="1">
            <a:spLocks noChangeArrowheads="1"/>
          </p:cNvSpPr>
          <p:nvPr/>
        </p:nvSpPr>
        <p:spPr bwMode="auto">
          <a:xfrm>
            <a:off x="304800" y="180975"/>
            <a:ext cx="5402263" cy="584200"/>
          </a:xfrm>
          <a:prstGeom prst="rect">
            <a:avLst/>
          </a:prstGeom>
          <a:noFill/>
          <a:ln w="9525">
            <a:noFill/>
            <a:miter lim="800000"/>
            <a:headEnd/>
            <a:tailEnd/>
          </a:ln>
        </p:spPr>
        <p:txBody>
          <a:bodyPr>
            <a:spAutoFit/>
          </a:bodyPr>
          <a:lstStyle/>
          <a:p>
            <a:r>
              <a:rPr lang="en-US" sz="3200" b="1">
                <a:solidFill>
                  <a:schemeClr val="bg1"/>
                </a:solidFill>
                <a:cs typeface="Arial" charset="0"/>
              </a:rPr>
              <a:t>Reflections</a:t>
            </a:r>
          </a:p>
        </p:txBody>
      </p:sp>
      <p:sp>
        <p:nvSpPr>
          <p:cNvPr id="5" name="TextBox 4"/>
          <p:cNvSpPr txBox="1">
            <a:spLocks noChangeArrowheads="1"/>
          </p:cNvSpPr>
          <p:nvPr/>
        </p:nvSpPr>
        <p:spPr bwMode="auto">
          <a:xfrm>
            <a:off x="0" y="5106988"/>
            <a:ext cx="9144000" cy="584776"/>
          </a:xfrm>
          <a:prstGeom prst="rect">
            <a:avLst/>
          </a:prstGeom>
          <a:noFill/>
          <a:ln w="9525">
            <a:noFill/>
            <a:miter lim="800000"/>
            <a:headEnd/>
            <a:tailEnd/>
          </a:ln>
        </p:spPr>
        <p:txBody>
          <a:bodyPr wrap="square">
            <a:spAutoFit/>
          </a:bodyPr>
          <a:lstStyle/>
          <a:p>
            <a:pPr algn="ctr"/>
            <a:r>
              <a:rPr lang="en-US" sz="3200" dirty="0" smtClean="0">
                <a:solidFill>
                  <a:schemeClr val="accent1"/>
                </a:solidFill>
                <a:cs typeface="Arial" charset="0"/>
              </a:rPr>
              <a:t>Thank You </a:t>
            </a:r>
            <a:r>
              <a:rPr lang="en-US" sz="3200" dirty="0">
                <a:solidFill>
                  <a:schemeClr val="accent1"/>
                </a:solidFill>
                <a:cs typeface="Arial" charset="0"/>
              </a:rPr>
              <a:t>for Participating!</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200" dirty="0" smtClean="0"/>
              <a:t>What Is Bullying?</a:t>
            </a:r>
          </a:p>
        </p:txBody>
      </p:sp>
      <p:sp>
        <p:nvSpPr>
          <p:cNvPr id="7171" name="Content Placeholder 2"/>
          <p:cNvSpPr>
            <a:spLocks noGrp="1"/>
          </p:cNvSpPr>
          <p:nvPr>
            <p:ph idx="1"/>
          </p:nvPr>
        </p:nvSpPr>
        <p:spPr>
          <a:xfrm>
            <a:off x="314325" y="1536700"/>
            <a:ext cx="8524875" cy="4610100"/>
          </a:xfrm>
        </p:spPr>
        <p:txBody>
          <a:bodyPr/>
          <a:lstStyle/>
          <a:p>
            <a:pPr marL="0" indent="0">
              <a:buFont typeface="Wingdings" charset="2"/>
              <a:buNone/>
            </a:pPr>
            <a:r>
              <a:rPr lang="en-US" sz="2800" b="0" dirty="0" smtClean="0"/>
              <a:t>Bullying is unwanted, aggressive behavior among school aged children that involves a real or perceived power imbalance. The behavior is repeated, or has the potential to be repeated, over time. Bullying includes actions such as making threats, spreading rumors, attacking someone physically or verbally, and excluding someone from a group on purpose.</a:t>
            </a:r>
          </a:p>
          <a:p>
            <a:pPr marL="0" indent="0">
              <a:buFont typeface="Wingdings" charset="2"/>
              <a:buNone/>
            </a:pPr>
            <a:r>
              <a:rPr lang="en-US" sz="2200" dirty="0" smtClean="0">
                <a:cs typeface="Arial" charset="0"/>
              </a:rPr>
              <a:t>			</a:t>
            </a:r>
            <a:endParaRPr lang="en-US" sz="1200" dirty="0" smtClean="0">
              <a:cs typeface="Arial" charset="0"/>
            </a:endParaRPr>
          </a:p>
          <a:p>
            <a:pPr marL="0" indent="0" algn="r">
              <a:buFont typeface="Wingdings" charset="2"/>
              <a:buNone/>
            </a:pPr>
            <a:endParaRPr lang="en-US" sz="1800" b="0" dirty="0" smtClean="0">
              <a:solidFill>
                <a:schemeClr val="tx2"/>
              </a:solidFill>
              <a:cs typeface="Arial" charset="0"/>
            </a:endParaRPr>
          </a:p>
          <a:p>
            <a:pPr marL="0" indent="0" algn="r">
              <a:buFont typeface="Wingdings" charset="2"/>
              <a:buNone/>
            </a:pPr>
            <a:r>
              <a:rPr lang="en-US" b="0" dirty="0" smtClean="0">
                <a:solidFill>
                  <a:schemeClr val="tx2"/>
                </a:solidFill>
                <a:cs typeface="Arial" charset="0"/>
              </a:rPr>
              <a:t>www.stopbullying.gov</a:t>
            </a:r>
          </a:p>
        </p:txBody>
      </p:sp>
      <p:sp>
        <p:nvSpPr>
          <p:cNvPr id="7172" name="TextBox 3"/>
          <p:cNvSpPr txBox="1">
            <a:spLocks noChangeArrowheads="1"/>
          </p:cNvSpPr>
          <p:nvPr/>
        </p:nvSpPr>
        <p:spPr bwMode="auto">
          <a:xfrm>
            <a:off x="911905" y="6423779"/>
            <a:ext cx="1974850"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13</a:t>
            </a:r>
            <a:endParaRPr lang="en-US" sz="1000"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14325" y="147638"/>
            <a:ext cx="6380163" cy="600075"/>
          </a:xfrm>
        </p:spPr>
        <p:txBody>
          <a:bodyPr/>
          <a:lstStyle/>
          <a:p>
            <a:r>
              <a:rPr lang="en-US" sz="2800" dirty="0" smtClean="0"/>
              <a:t>Core Elements of Bullying Behaviors </a:t>
            </a:r>
          </a:p>
        </p:txBody>
      </p:sp>
      <p:sp>
        <p:nvSpPr>
          <p:cNvPr id="8195" name="Content Placeholder 2"/>
          <p:cNvSpPr>
            <a:spLocks noGrp="1"/>
          </p:cNvSpPr>
          <p:nvPr>
            <p:ph idx="1"/>
          </p:nvPr>
        </p:nvSpPr>
        <p:spPr>
          <a:xfrm>
            <a:off x="314325" y="1379538"/>
            <a:ext cx="8213725" cy="4072391"/>
          </a:xfrm>
        </p:spPr>
        <p:txBody>
          <a:bodyPr/>
          <a:lstStyle/>
          <a:p>
            <a:pPr marL="344488" indent="-344488">
              <a:buFont typeface="Wingdings" charset="2"/>
              <a:buNone/>
            </a:pPr>
            <a:r>
              <a:rPr lang="en-US" sz="2400" b="0" dirty="0" smtClean="0">
                <a:cs typeface="Arial" charset="0"/>
              </a:rPr>
              <a:t>Bullying is a form of youth violence that includes:</a:t>
            </a:r>
          </a:p>
          <a:p>
            <a:pPr marL="344488" indent="-344488"/>
            <a:r>
              <a:rPr lang="en-US" sz="2400" b="0" dirty="0" smtClean="0">
                <a:cs typeface="Arial" charset="0"/>
              </a:rPr>
              <a:t>Unwanted, aggressive behavior</a:t>
            </a:r>
          </a:p>
          <a:p>
            <a:pPr marL="344488" indent="-344488"/>
            <a:r>
              <a:rPr lang="en-US" sz="2400" b="0" dirty="0" smtClean="0">
                <a:cs typeface="Arial" charset="0"/>
              </a:rPr>
              <a:t>A real or perceived imbalance of power between the student(s) doing the bullying and the student(s) being bullied</a:t>
            </a:r>
          </a:p>
          <a:p>
            <a:pPr marL="344488" indent="-344488"/>
            <a:r>
              <a:rPr lang="en-US" sz="2400" b="0" dirty="0" smtClean="0">
                <a:cs typeface="Arial" charset="0"/>
              </a:rPr>
              <a:t>Behavior that is repeated, or has the potential to be repeated, over time</a:t>
            </a:r>
            <a:r>
              <a:rPr lang="en-US" sz="2200" b="0" dirty="0" smtClean="0">
                <a:cs typeface="Arial" charset="0"/>
              </a:rPr>
              <a:t> </a:t>
            </a:r>
          </a:p>
          <a:p>
            <a:pPr marL="344488" indent="-344488" algn="r">
              <a:buFont typeface="Wingdings" charset="2"/>
              <a:buNone/>
            </a:pPr>
            <a:r>
              <a:rPr lang="en-US" sz="1200" dirty="0" smtClean="0">
                <a:cs typeface="Arial" charset="0"/>
              </a:rPr>
              <a:t>			</a:t>
            </a:r>
          </a:p>
          <a:p>
            <a:pPr marL="344488" indent="-344488" algn="r">
              <a:buFont typeface="Wingdings" charset="2"/>
              <a:buNone/>
            </a:pPr>
            <a:endParaRPr lang="en-US" b="0" dirty="0" smtClean="0">
              <a:solidFill>
                <a:srgbClr val="004074"/>
              </a:solidFill>
              <a:cs typeface="Arial" charset="0"/>
            </a:endParaRPr>
          </a:p>
          <a:p>
            <a:pPr marL="344488" indent="-344488" algn="r">
              <a:buFont typeface="Wingdings" charset="2"/>
              <a:buNone/>
            </a:pPr>
            <a:r>
              <a:rPr lang="en-US" b="0" dirty="0" smtClean="0">
                <a:solidFill>
                  <a:srgbClr val="004074"/>
                </a:solidFill>
                <a:cs typeface="Arial" charset="0"/>
              </a:rPr>
              <a:t>www.stopbullying.gov</a:t>
            </a:r>
          </a:p>
          <a:p>
            <a:pPr marL="344488" indent="-344488" algn="r">
              <a:buFont typeface="Wingdings" charset="2"/>
              <a:buNone/>
            </a:pPr>
            <a:endParaRPr lang="en-US" sz="2600" dirty="0" smtClean="0">
              <a:cs typeface="Arial" charset="0"/>
            </a:endParaRPr>
          </a:p>
        </p:txBody>
      </p:sp>
      <p:sp>
        <p:nvSpPr>
          <p:cNvPr id="8196" name="TextBox 3"/>
          <p:cNvSpPr txBox="1">
            <a:spLocks noChangeArrowheads="1"/>
          </p:cNvSpPr>
          <p:nvPr/>
        </p:nvSpPr>
        <p:spPr bwMode="auto">
          <a:xfrm flipH="1">
            <a:off x="908503" y="6426463"/>
            <a:ext cx="1890713"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13</a:t>
            </a:r>
            <a:endParaRPr lang="en-US" sz="1000"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219075" y="63500"/>
            <a:ext cx="5535613" cy="600075"/>
          </a:xfrm>
          <a:prstGeom prst="rect">
            <a:avLst/>
          </a:prstGeom>
          <a:noFill/>
          <a:ln w="9525">
            <a:noFill/>
            <a:miter lim="800000"/>
            <a:headEnd/>
            <a:tailEnd/>
          </a:ln>
        </p:spPr>
        <p:txBody>
          <a:bodyPr lIns="0" rIns="0" anchor="ctr"/>
          <a:lstStyle/>
          <a:p>
            <a:pPr eaLnBrk="0" hangingPunct="0">
              <a:lnSpc>
                <a:spcPct val="95000"/>
              </a:lnSpc>
              <a:defRPr/>
            </a:pPr>
            <a:r>
              <a:rPr lang="en-US" sz="3200" b="1" kern="0" dirty="0">
                <a:solidFill>
                  <a:srgbClr val="FFFFFF"/>
                </a:solidFill>
                <a:latin typeface="+mj-lt"/>
                <a:ea typeface="+mj-ea"/>
                <a:cs typeface="ＭＳ Ｐゴシック" charset="-128"/>
              </a:rPr>
              <a:t>A Change in Perspective</a:t>
            </a:r>
          </a:p>
        </p:txBody>
      </p:sp>
      <p:sp>
        <p:nvSpPr>
          <p:cNvPr id="9220" name="Content Placeholder 2"/>
          <p:cNvSpPr txBox="1">
            <a:spLocks/>
          </p:cNvSpPr>
          <p:nvPr/>
        </p:nvSpPr>
        <p:spPr bwMode="gray">
          <a:xfrm>
            <a:off x="0" y="1272581"/>
            <a:ext cx="8829675" cy="3963987"/>
          </a:xfrm>
          <a:prstGeom prst="rect">
            <a:avLst/>
          </a:prstGeom>
          <a:noFill/>
          <a:ln w="9525">
            <a:noFill/>
            <a:miter lim="800000"/>
            <a:headEnd/>
            <a:tailEnd/>
          </a:ln>
        </p:spPr>
        <p:txBody>
          <a:bodyPr lIns="0" rIns="0"/>
          <a:lstStyle/>
          <a:p>
            <a:pPr eaLnBrk="0" hangingPunct="0">
              <a:spcBef>
                <a:spcPct val="60000"/>
              </a:spcBef>
              <a:buClr>
                <a:schemeClr val="accent1"/>
              </a:buClr>
              <a:buFont typeface="Wingdings" charset="2"/>
              <a:buNone/>
              <a:tabLst>
                <a:tab pos="1363663" algn="l"/>
                <a:tab pos="4108450" algn="ctr"/>
                <a:tab pos="5487988" algn="l"/>
              </a:tabLst>
              <a:defRPr/>
            </a:pPr>
            <a:r>
              <a:rPr lang="en-US" sz="2400" b="1" dirty="0"/>
              <a:t>	</a:t>
            </a:r>
            <a:r>
              <a:rPr lang="en-US" sz="2800" b="1" dirty="0"/>
              <a:t>From…		To…</a:t>
            </a:r>
          </a:p>
          <a:p>
            <a:pPr eaLnBrk="0" hangingPunct="0">
              <a:spcBef>
                <a:spcPct val="60000"/>
              </a:spcBef>
              <a:buClr>
                <a:schemeClr val="accent1"/>
              </a:buClr>
              <a:buFont typeface="Wingdings" charset="2"/>
              <a:buNone/>
              <a:tabLst>
                <a:tab pos="1363663" algn="l"/>
                <a:tab pos="4108450" algn="ctr"/>
                <a:tab pos="5486400" algn="l"/>
              </a:tabLst>
              <a:defRPr/>
            </a:pPr>
            <a:r>
              <a:rPr lang="en-US" sz="2800" dirty="0"/>
              <a:t>	“Bully”	</a:t>
            </a:r>
            <a:r>
              <a:rPr lang="en-US" sz="3600" dirty="0">
                <a:solidFill>
                  <a:srgbClr val="F26522"/>
                </a:solidFill>
                <a:latin typeface="Wingdings" charset="2"/>
              </a:rPr>
              <a:t></a:t>
            </a:r>
            <a:r>
              <a:rPr lang="en-US" sz="2800" dirty="0"/>
              <a:t>	“Student who bullies”</a:t>
            </a:r>
          </a:p>
          <a:p>
            <a:pPr marL="5486400" indent="-5486400" eaLnBrk="0" hangingPunct="0">
              <a:spcBef>
                <a:spcPct val="60000"/>
              </a:spcBef>
              <a:buClr>
                <a:schemeClr val="accent1"/>
              </a:buClr>
              <a:buFont typeface="Wingdings" charset="2"/>
              <a:buNone/>
              <a:tabLst>
                <a:tab pos="1363663" algn="l"/>
                <a:tab pos="4108450" algn="ctr"/>
                <a:tab pos="5486400" algn="l"/>
              </a:tabLst>
              <a:defRPr/>
            </a:pPr>
            <a:r>
              <a:rPr lang="en-US" sz="2800" dirty="0"/>
              <a:t>	“Victim”	</a:t>
            </a:r>
            <a:r>
              <a:rPr lang="en-US" sz="3600" dirty="0" smtClean="0">
                <a:solidFill>
                  <a:srgbClr val="F26522"/>
                </a:solidFill>
                <a:latin typeface="Wingdings" charset="2"/>
              </a:rPr>
              <a:t></a:t>
            </a:r>
            <a:r>
              <a:rPr lang="en-US" sz="2800" dirty="0">
                <a:latin typeface="Wingdings" charset="2"/>
              </a:rPr>
              <a:t>	</a:t>
            </a:r>
            <a:r>
              <a:rPr lang="en-US" sz="2800" dirty="0"/>
              <a:t>“Student who was bullied”</a:t>
            </a:r>
          </a:p>
          <a:p>
            <a:pPr eaLnBrk="0" hangingPunct="0">
              <a:spcBef>
                <a:spcPts val="1800"/>
              </a:spcBef>
              <a:buClr>
                <a:schemeClr val="accent1"/>
              </a:buClr>
              <a:buFont typeface="Wingdings" charset="2"/>
              <a:buNone/>
              <a:tabLst>
                <a:tab pos="1363663" algn="l"/>
                <a:tab pos="4108450" algn="ctr"/>
                <a:tab pos="5486400" algn="l"/>
              </a:tabLst>
              <a:defRPr/>
            </a:pPr>
            <a:r>
              <a:rPr lang="en-US" sz="2800" dirty="0"/>
              <a:t>	Behavior is a		Behavior can be</a:t>
            </a:r>
          </a:p>
          <a:p>
            <a:pPr eaLnBrk="0" hangingPunct="0">
              <a:buClr>
                <a:schemeClr val="accent1"/>
              </a:buClr>
              <a:buFont typeface="Wingdings" charset="2"/>
              <a:buNone/>
              <a:tabLst>
                <a:tab pos="1363663" algn="l"/>
                <a:tab pos="4108450" algn="ctr"/>
                <a:tab pos="5486400" algn="l"/>
              </a:tabLst>
              <a:defRPr/>
            </a:pPr>
            <a:r>
              <a:rPr lang="en-US" sz="2800" dirty="0"/>
              <a:t>	permanent 	</a:t>
            </a:r>
            <a:r>
              <a:rPr lang="en-US" sz="3600" dirty="0">
                <a:solidFill>
                  <a:srgbClr val="F26522"/>
                </a:solidFill>
                <a:latin typeface="Wingdings" charset="2"/>
              </a:rPr>
              <a:t></a:t>
            </a:r>
            <a:r>
              <a:rPr lang="en-US" sz="2800" dirty="0">
                <a:solidFill>
                  <a:srgbClr val="FEA501"/>
                </a:solidFill>
                <a:latin typeface="Wingdings" charset="2"/>
              </a:rPr>
              <a:t>	</a:t>
            </a:r>
            <a:r>
              <a:rPr lang="en-US" sz="2800" dirty="0"/>
              <a:t>replaced or changed</a:t>
            </a:r>
          </a:p>
          <a:p>
            <a:pPr eaLnBrk="0" hangingPunct="0">
              <a:buClr>
                <a:schemeClr val="accent1"/>
              </a:buClr>
              <a:tabLst>
                <a:tab pos="1363663" algn="l"/>
                <a:tab pos="4108450" algn="ctr"/>
                <a:tab pos="5487988" algn="l"/>
              </a:tabLst>
              <a:defRPr/>
            </a:pPr>
            <a:r>
              <a:rPr lang="en-US" sz="2800" dirty="0"/>
              <a:t>	characteristic</a:t>
            </a:r>
          </a:p>
          <a:p>
            <a:pPr lvl="2" eaLnBrk="0" hangingPunct="0">
              <a:buClr>
                <a:schemeClr val="accent1"/>
              </a:buClr>
              <a:tabLst>
                <a:tab pos="1363663" algn="l"/>
                <a:tab pos="4108450" algn="ctr"/>
                <a:tab pos="5487988" algn="l"/>
              </a:tabLst>
              <a:defRPr/>
            </a:pPr>
            <a:endParaRPr lang="en-US" sz="2400" dirty="0">
              <a:solidFill>
                <a:srgbClr val="FEA501"/>
              </a:solidFill>
              <a:latin typeface="Wingdings" charset="2"/>
            </a:endParaRPr>
          </a:p>
          <a:p>
            <a:pPr eaLnBrk="0" hangingPunct="0">
              <a:buClr>
                <a:schemeClr val="accent1"/>
              </a:buClr>
              <a:tabLst>
                <a:tab pos="1363663" algn="l"/>
                <a:tab pos="4108450" algn="ctr"/>
                <a:tab pos="5487988" algn="l"/>
              </a:tabLst>
              <a:defRPr/>
            </a:pPr>
            <a:endParaRPr lang="en-US" sz="2400"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dirty="0" smtClean="0">
                <a:cs typeface="Arial" charset="0"/>
              </a:rPr>
              <a:t>What Do You See?</a:t>
            </a:r>
          </a:p>
        </p:txBody>
      </p:sp>
      <p:pic>
        <p:nvPicPr>
          <p:cNvPr id="10243" name="Content Placeholder 3" descr="birdbush.gif"/>
          <p:cNvPicPr>
            <a:picLocks noGrp="1" noChangeAspect="1"/>
          </p:cNvPicPr>
          <p:nvPr>
            <p:ph idx="1"/>
          </p:nvPr>
        </p:nvPicPr>
        <p:blipFill>
          <a:blip r:embed="rId3"/>
          <a:srcRect/>
          <a:stretch>
            <a:fillRect/>
          </a:stretch>
        </p:blipFill>
        <p:spPr>
          <a:xfrm>
            <a:off x="2274888" y="1828800"/>
            <a:ext cx="4267200" cy="4038600"/>
          </a:xfrm>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 y="147638"/>
            <a:ext cx="6442075" cy="600075"/>
          </a:xfrm>
        </p:spPr>
        <p:txBody>
          <a:bodyPr/>
          <a:lstStyle/>
          <a:p>
            <a:r>
              <a:rPr lang="en-US" sz="2800" dirty="0" smtClean="0">
                <a:cs typeface="Arial" charset="0"/>
              </a:rPr>
              <a:t>What to Look for in Bullying Behavior</a:t>
            </a:r>
          </a:p>
        </p:txBody>
      </p:sp>
      <p:sp>
        <p:nvSpPr>
          <p:cNvPr id="11267" name="Content Placeholder 2"/>
          <p:cNvSpPr>
            <a:spLocks noGrp="1"/>
          </p:cNvSpPr>
          <p:nvPr>
            <p:ph idx="1"/>
          </p:nvPr>
        </p:nvSpPr>
        <p:spPr/>
        <p:txBody>
          <a:bodyPr/>
          <a:lstStyle/>
          <a:p>
            <a:pPr marL="565150" indent="-565150">
              <a:buFont typeface="Arial" charset="0"/>
              <a:buAutoNum type="arabicPeriod"/>
            </a:pPr>
            <a:r>
              <a:rPr lang="en-US" sz="2800" b="0" dirty="0" smtClean="0">
                <a:solidFill>
                  <a:srgbClr val="000000"/>
                </a:solidFill>
                <a:cs typeface="Arial" charset="0"/>
              </a:rPr>
              <a:t>Unwanted, aggressive behavior</a:t>
            </a:r>
          </a:p>
          <a:p>
            <a:pPr marL="565150" indent="-565150">
              <a:buFont typeface="Arial" charset="0"/>
              <a:buAutoNum type="arabicPeriod"/>
            </a:pPr>
            <a:r>
              <a:rPr lang="en-US" sz="2800" b="0" dirty="0" smtClean="0">
                <a:solidFill>
                  <a:srgbClr val="000000"/>
                </a:solidFill>
                <a:cs typeface="Arial" charset="0"/>
              </a:rPr>
              <a:t>A real or perceived imbalance of power between the student(s) doing the bullying and the student(s) being bullied</a:t>
            </a:r>
          </a:p>
          <a:p>
            <a:pPr marL="565150" indent="-565150">
              <a:buFont typeface="Arial" charset="0"/>
              <a:buAutoNum type="arabicPeriod"/>
            </a:pPr>
            <a:r>
              <a:rPr lang="en-US" sz="2800" b="0" dirty="0" smtClean="0">
                <a:solidFill>
                  <a:srgbClr val="000000"/>
                </a:solidFill>
                <a:cs typeface="Arial" charset="0"/>
              </a:rPr>
              <a:t>Behavior that is repeated, or has the potential to be repeated, over time </a:t>
            </a:r>
          </a:p>
        </p:txBody>
      </p:sp>
      <p:sp>
        <p:nvSpPr>
          <p:cNvPr id="11268" name="TextBox 3"/>
          <p:cNvSpPr txBox="1">
            <a:spLocks noChangeArrowheads="1"/>
          </p:cNvSpPr>
          <p:nvPr/>
        </p:nvSpPr>
        <p:spPr bwMode="auto">
          <a:xfrm>
            <a:off x="906235" y="6429964"/>
            <a:ext cx="2054225" cy="246221"/>
          </a:xfrm>
          <a:prstGeom prst="rect">
            <a:avLst/>
          </a:prstGeom>
          <a:noFill/>
          <a:ln w="9525">
            <a:noFill/>
            <a:miter lim="800000"/>
            <a:headEnd/>
            <a:tailEnd/>
          </a:ln>
        </p:spPr>
        <p:txBody>
          <a:bodyPr>
            <a:spAutoFit/>
          </a:bodyPr>
          <a:lstStyle/>
          <a:p>
            <a:r>
              <a:rPr lang="en-US" sz="1000" dirty="0" smtClean="0"/>
              <a:t>Citation</a:t>
            </a:r>
            <a:r>
              <a:rPr lang="en-US" sz="1000" dirty="0" smtClean="0">
                <a:cs typeface="Calibri" pitchFamily="34" charset="0"/>
              </a:rPr>
              <a:t> </a:t>
            </a:r>
            <a:r>
              <a:rPr lang="de-DE" sz="1000" dirty="0" smtClean="0">
                <a:ea typeface="ＭＳ Ｐゴシック" pitchFamily="34" charset="-128"/>
                <a:cs typeface="Calibri" pitchFamily="34" charset="0"/>
                <a:sym typeface="Wingdings" pitchFamily="2" charset="2"/>
              </a:rPr>
              <a:t></a:t>
            </a:r>
            <a:r>
              <a:rPr lang="en-US" sz="1000" dirty="0" smtClean="0">
                <a:cs typeface="Calibri" pitchFamily="34" charset="0"/>
              </a:rPr>
              <a:t> </a:t>
            </a:r>
            <a:r>
              <a:rPr lang="en-US" sz="1000" dirty="0" smtClean="0"/>
              <a:t>13</a:t>
            </a:r>
            <a:endParaRPr lang="en-US" sz="1000"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dirty="0" smtClean="0">
                <a:cs typeface="Arial" charset="0"/>
              </a:rPr>
              <a:t>Color Code</a:t>
            </a:r>
          </a:p>
        </p:txBody>
      </p:sp>
      <p:sp>
        <p:nvSpPr>
          <p:cNvPr id="3" name="Content Placeholder 2"/>
          <p:cNvSpPr>
            <a:spLocks noGrp="1"/>
          </p:cNvSpPr>
          <p:nvPr>
            <p:ph idx="1"/>
          </p:nvPr>
        </p:nvSpPr>
        <p:spPr>
          <a:xfrm>
            <a:off x="314325" y="1614488"/>
            <a:ext cx="8524875" cy="3214687"/>
          </a:xfrm>
        </p:spPr>
        <p:style>
          <a:lnRef idx="2">
            <a:schemeClr val="accent1">
              <a:shade val="50000"/>
            </a:schemeClr>
          </a:lnRef>
          <a:fillRef idx="1">
            <a:schemeClr val="accent1"/>
          </a:fillRef>
          <a:effectRef idx="0">
            <a:schemeClr val="accent1"/>
          </a:effectRef>
          <a:fontRef idx="minor">
            <a:schemeClr val="lt1"/>
          </a:fontRef>
        </p:style>
        <p:txBody>
          <a:bodyPr/>
          <a:lstStyle/>
          <a:p>
            <a:pPr marL="234950" indent="0">
              <a:buFont typeface="Wingdings" charset="2"/>
              <a:buNone/>
              <a:defRPr/>
            </a:pPr>
            <a:r>
              <a:rPr lang="en-US" sz="2800" b="0" dirty="0" smtClean="0">
                <a:solidFill>
                  <a:srgbClr val="FF0000"/>
                </a:solidFill>
                <a:cs typeface="Arial" charset="0"/>
              </a:rPr>
              <a:t>Red Card: </a:t>
            </a:r>
            <a:r>
              <a:rPr lang="en-US" sz="2800" b="0" dirty="0" smtClean="0">
                <a:solidFill>
                  <a:srgbClr val="FFFFFF"/>
                </a:solidFill>
                <a:cs typeface="Arial" charset="0"/>
              </a:rPr>
              <a:t>Clear example of bullying behavior—contains all three elements.</a:t>
            </a:r>
          </a:p>
          <a:p>
            <a:pPr marL="234950" indent="0">
              <a:buFont typeface="Wingdings" charset="2"/>
              <a:buNone/>
              <a:defRPr/>
            </a:pPr>
            <a:r>
              <a:rPr lang="en-US" sz="2800" b="0" dirty="0" smtClean="0">
                <a:solidFill>
                  <a:srgbClr val="6ACB52"/>
                </a:solidFill>
                <a:cs typeface="Arial" charset="0"/>
              </a:rPr>
              <a:t>Green Card: </a:t>
            </a:r>
            <a:r>
              <a:rPr lang="en-US" sz="2800" b="0" dirty="0" smtClean="0">
                <a:solidFill>
                  <a:srgbClr val="FFFFFF"/>
                </a:solidFill>
                <a:cs typeface="Arial" charset="0"/>
              </a:rPr>
              <a:t>Behavior would concern me but it doesn’t rise to the level of bullying.</a:t>
            </a:r>
          </a:p>
          <a:p>
            <a:pPr marL="234950" indent="0">
              <a:buFont typeface="Wingdings" charset="2"/>
              <a:buNone/>
              <a:defRPr/>
            </a:pPr>
            <a:r>
              <a:rPr lang="en-US" sz="2800" b="0" dirty="0" smtClean="0">
                <a:solidFill>
                  <a:srgbClr val="FFFF00"/>
                </a:solidFill>
                <a:cs typeface="Arial" charset="0"/>
              </a:rPr>
              <a:t>Yellow Card: </a:t>
            </a:r>
            <a:r>
              <a:rPr lang="en-US" sz="2800" b="0" dirty="0" smtClean="0">
                <a:solidFill>
                  <a:srgbClr val="FFFFFF"/>
                </a:solidFill>
                <a:cs typeface="Arial" charset="0"/>
              </a:rPr>
              <a:t>No clear indication based on the scenario—I would need to get more information</a:t>
            </a:r>
            <a:r>
              <a:rPr lang="en-US" sz="2800" b="0" dirty="0" smtClean="0">
                <a:solidFill>
                  <a:schemeClr val="bg1"/>
                </a:solidFill>
                <a:cs typeface="Arial" charset="0"/>
              </a:rPr>
              <a:t>.</a:t>
            </a:r>
          </a:p>
          <a:p>
            <a:pPr marL="234950" indent="0">
              <a:defRPr/>
            </a:pPr>
            <a:endParaRPr lang="en-US" dirty="0" smtClean="0">
              <a:solidFill>
                <a:srgbClr val="FF0000"/>
              </a:solidFill>
            </a:endParaRPr>
          </a:p>
        </p:txBody>
      </p:sp>
      <p:sp>
        <p:nvSpPr>
          <p:cNvPr id="4" name="Content Placeholder 2"/>
          <p:cNvSpPr txBox="1">
            <a:spLocks/>
          </p:cNvSpPr>
          <p:nvPr/>
        </p:nvSpPr>
        <p:spPr bwMode="gray">
          <a:xfrm>
            <a:off x="466725" y="1766888"/>
            <a:ext cx="8524875" cy="3214687"/>
          </a:xfrm>
          <a:prstGeom prst="rect">
            <a:avLst/>
          </a:prstGeom>
          <a:ln w="25400"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0" rIns="0" bIns="45720" numCol="1" anchor="t" anchorCtr="0" compatLnSpc="1">
            <a:prstTxWarp prst="textNoShape">
              <a:avLst/>
            </a:prstTxWarp>
          </a:bodyPr>
          <a:lstStyle>
            <a:lvl1pPr marL="190500" indent="-190500" algn="l" rtl="0" eaLnBrk="0" fontAlgn="base" hangingPunct="0">
              <a:spcBef>
                <a:spcPct val="60000"/>
              </a:spcBef>
              <a:spcAft>
                <a:spcPct val="0"/>
              </a:spcAft>
              <a:buClr>
                <a:schemeClr val="accent1"/>
              </a:buClr>
              <a:buFont typeface="Wingdings" charset="2"/>
              <a:buChar char="§"/>
              <a:defRPr sz="2000" b="1">
                <a:solidFill>
                  <a:schemeClr val="lt1"/>
                </a:solidFill>
                <a:latin typeface="+mn-lt"/>
                <a:ea typeface="+mn-ea"/>
                <a:cs typeface="+mn-cs"/>
              </a:defRPr>
            </a:lvl1pPr>
            <a:lvl2pPr marL="381000" indent="-188913" algn="l" rtl="0" eaLnBrk="0" fontAlgn="base" hangingPunct="0">
              <a:spcBef>
                <a:spcPct val="30000"/>
              </a:spcBef>
              <a:spcAft>
                <a:spcPct val="0"/>
              </a:spcAft>
              <a:buClr>
                <a:schemeClr val="accent1"/>
              </a:buClr>
              <a:buChar char="-"/>
              <a:defRPr>
                <a:solidFill>
                  <a:schemeClr val="lt1"/>
                </a:solidFill>
                <a:latin typeface="+mn-lt"/>
                <a:ea typeface="+mn-ea"/>
                <a:cs typeface="+mn-cs"/>
              </a:defRPr>
            </a:lvl2pPr>
            <a:lvl3pPr marL="561975" indent="-179388" algn="l" rtl="0" eaLnBrk="0" fontAlgn="base" hangingPunct="0">
              <a:spcBef>
                <a:spcPct val="30000"/>
              </a:spcBef>
              <a:spcAft>
                <a:spcPct val="0"/>
              </a:spcAft>
              <a:buClr>
                <a:schemeClr val="accent1"/>
              </a:buClr>
              <a:buChar char="-"/>
              <a:defRPr sz="1600">
                <a:solidFill>
                  <a:schemeClr val="lt1"/>
                </a:solidFill>
                <a:latin typeface="+mn-lt"/>
                <a:ea typeface="+mn-ea"/>
                <a:cs typeface="+mn-cs"/>
              </a:defRPr>
            </a:lvl3pPr>
            <a:lvl4pPr marL="768350" indent="-204788" algn="l" rtl="0" eaLnBrk="0" fontAlgn="base" hangingPunct="0">
              <a:spcBef>
                <a:spcPct val="30000"/>
              </a:spcBef>
              <a:spcAft>
                <a:spcPct val="0"/>
              </a:spcAft>
              <a:buClr>
                <a:schemeClr val="accent1"/>
              </a:buClr>
              <a:buChar char="-"/>
              <a:defRPr sz="1600">
                <a:solidFill>
                  <a:schemeClr val="lt1"/>
                </a:solidFill>
                <a:latin typeface="+mn-lt"/>
                <a:ea typeface="+mn-ea"/>
                <a:cs typeface="+mn-cs"/>
              </a:defRPr>
            </a:lvl4pPr>
            <a:lvl5pPr marL="1050925" indent="-168275" algn="l" rtl="0" eaLnBrk="0" fontAlgn="base" hangingPunct="0">
              <a:spcBef>
                <a:spcPct val="40000"/>
              </a:spcBef>
              <a:spcAft>
                <a:spcPct val="0"/>
              </a:spcAft>
              <a:buClr>
                <a:schemeClr val="accent1"/>
              </a:buClr>
              <a:buFont typeface="Wingdings" charset="2"/>
              <a:buChar char="»"/>
              <a:defRPr sz="2000">
                <a:solidFill>
                  <a:schemeClr val="lt1"/>
                </a:solidFill>
                <a:latin typeface="+mn-lt"/>
                <a:ea typeface="+mn-ea"/>
                <a:cs typeface="+mn-cs"/>
              </a:defRPr>
            </a:lvl5pPr>
            <a:lvl6pPr marL="1508125" indent="-168275" algn="l" rtl="0" eaLnBrk="0" fontAlgn="base" hangingPunct="0">
              <a:spcBef>
                <a:spcPct val="40000"/>
              </a:spcBef>
              <a:spcAft>
                <a:spcPct val="0"/>
              </a:spcAft>
              <a:buClr>
                <a:schemeClr val="accent1"/>
              </a:buClr>
              <a:buFont typeface="Wingdings" charset="0"/>
              <a:buChar char="»"/>
              <a:defRPr sz="2000">
                <a:solidFill>
                  <a:schemeClr val="lt1"/>
                </a:solidFill>
                <a:latin typeface="+mn-lt"/>
                <a:ea typeface="+mn-ea"/>
                <a:cs typeface="+mn-cs"/>
              </a:defRPr>
            </a:lvl6pPr>
            <a:lvl7pPr marL="1965325" indent="-168275" algn="l" rtl="0" eaLnBrk="0" fontAlgn="base" hangingPunct="0">
              <a:spcBef>
                <a:spcPct val="40000"/>
              </a:spcBef>
              <a:spcAft>
                <a:spcPct val="0"/>
              </a:spcAft>
              <a:buClr>
                <a:schemeClr val="accent1"/>
              </a:buClr>
              <a:buFont typeface="Wingdings" charset="0"/>
              <a:buChar char="»"/>
              <a:defRPr sz="2000">
                <a:solidFill>
                  <a:schemeClr val="lt1"/>
                </a:solidFill>
                <a:latin typeface="+mn-lt"/>
                <a:ea typeface="+mn-ea"/>
                <a:cs typeface="+mn-cs"/>
              </a:defRPr>
            </a:lvl7pPr>
            <a:lvl8pPr marL="2422525" indent="-168275" algn="l" rtl="0" eaLnBrk="0" fontAlgn="base" hangingPunct="0">
              <a:spcBef>
                <a:spcPct val="40000"/>
              </a:spcBef>
              <a:spcAft>
                <a:spcPct val="0"/>
              </a:spcAft>
              <a:buClr>
                <a:schemeClr val="accent1"/>
              </a:buClr>
              <a:buFont typeface="Wingdings" charset="0"/>
              <a:buChar char="»"/>
              <a:defRPr sz="2000">
                <a:solidFill>
                  <a:schemeClr val="lt1"/>
                </a:solidFill>
                <a:latin typeface="+mn-lt"/>
                <a:ea typeface="+mn-ea"/>
                <a:cs typeface="+mn-cs"/>
              </a:defRPr>
            </a:lvl8pPr>
            <a:lvl9pPr marL="2879725" indent="-168275" algn="l" rtl="0" eaLnBrk="0" fontAlgn="base" hangingPunct="0">
              <a:spcBef>
                <a:spcPct val="40000"/>
              </a:spcBef>
              <a:spcAft>
                <a:spcPct val="0"/>
              </a:spcAft>
              <a:buClr>
                <a:schemeClr val="accent1"/>
              </a:buClr>
              <a:buFont typeface="Wingdings" charset="0"/>
              <a:buChar char="»"/>
              <a:defRPr sz="2000">
                <a:solidFill>
                  <a:schemeClr val="lt1"/>
                </a:solidFill>
                <a:latin typeface="+mn-lt"/>
                <a:ea typeface="+mn-ea"/>
                <a:cs typeface="+mn-cs"/>
              </a:defRPr>
            </a:lvl9pPr>
          </a:lstStyle>
          <a:p>
            <a:pPr marL="234950" indent="0">
              <a:buFont typeface="Wingdings" charset="2"/>
              <a:buNone/>
              <a:defRPr/>
            </a:pPr>
            <a:r>
              <a:rPr lang="en-US" sz="2800" b="0" smtClean="0">
                <a:solidFill>
                  <a:srgbClr val="FF0000"/>
                </a:solidFill>
                <a:cs typeface="Arial" charset="0"/>
              </a:rPr>
              <a:t>Red Card: </a:t>
            </a:r>
            <a:r>
              <a:rPr lang="en-US" sz="2800" b="0" smtClean="0">
                <a:solidFill>
                  <a:srgbClr val="FFFFFF"/>
                </a:solidFill>
                <a:cs typeface="Arial" charset="0"/>
              </a:rPr>
              <a:t>Clear example of bullying behavior—contains all three elements.</a:t>
            </a:r>
          </a:p>
          <a:p>
            <a:pPr marL="234950" indent="0">
              <a:buFont typeface="Wingdings" charset="2"/>
              <a:buNone/>
              <a:defRPr/>
            </a:pPr>
            <a:r>
              <a:rPr lang="en-US" sz="2800" b="0" smtClean="0">
                <a:solidFill>
                  <a:srgbClr val="6ACB52"/>
                </a:solidFill>
                <a:cs typeface="Arial" charset="0"/>
              </a:rPr>
              <a:t>Green Card: </a:t>
            </a:r>
            <a:r>
              <a:rPr lang="en-US" sz="2800" b="0" smtClean="0">
                <a:solidFill>
                  <a:srgbClr val="FFFFFF"/>
                </a:solidFill>
                <a:cs typeface="Arial" charset="0"/>
              </a:rPr>
              <a:t>Behavior would concern me but it doesn’t rise to the level of bullying.</a:t>
            </a:r>
          </a:p>
          <a:p>
            <a:pPr marL="234950" indent="0">
              <a:buFont typeface="Wingdings" charset="2"/>
              <a:buNone/>
              <a:defRPr/>
            </a:pPr>
            <a:r>
              <a:rPr lang="en-US" sz="2800" b="0" smtClean="0">
                <a:solidFill>
                  <a:srgbClr val="FFFF00"/>
                </a:solidFill>
                <a:cs typeface="Arial" charset="0"/>
              </a:rPr>
              <a:t>Yellow Card: </a:t>
            </a:r>
            <a:r>
              <a:rPr lang="en-US" sz="2800" b="0" smtClean="0">
                <a:solidFill>
                  <a:srgbClr val="FFFFFF"/>
                </a:solidFill>
                <a:cs typeface="Arial" charset="0"/>
              </a:rPr>
              <a:t>No clear indication based on the scenario—I would need to get more information</a:t>
            </a:r>
            <a:r>
              <a:rPr lang="en-US" sz="2800" b="0" smtClean="0">
                <a:solidFill>
                  <a:schemeClr val="bg1"/>
                </a:solidFill>
                <a:cs typeface="Arial" charset="0"/>
              </a:rPr>
              <a:t>.</a:t>
            </a:r>
          </a:p>
          <a:p>
            <a:pPr marL="234950" indent="0">
              <a:defRPr/>
            </a:pPr>
            <a:endParaRPr lang="en-US" dirty="0" smtClean="0">
              <a:solidFill>
                <a:srgbClr val="FF0000"/>
              </a:solidFill>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resentationLoad">
  <a:themeElements>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fontScheme name="PresentationLoa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PresentationLoad</Template>
  <TotalTime>13065</TotalTime>
  <Words>1543</Words>
  <Application>Microsoft Office PowerPoint</Application>
  <PresentationFormat>On-screen Show (4:3)</PresentationFormat>
  <Paragraphs>202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PresentationLoad</vt:lpstr>
      <vt:lpstr>Module 1: Understanding and Intervening  in Bullying Behavior</vt:lpstr>
      <vt:lpstr>Introductions</vt:lpstr>
      <vt:lpstr>Workshop Objectives</vt:lpstr>
      <vt:lpstr>What Is Bullying?</vt:lpstr>
      <vt:lpstr>Core Elements of Bullying Behaviors </vt:lpstr>
      <vt:lpstr>PowerPoint Presentation</vt:lpstr>
      <vt:lpstr>What Do You See?</vt:lpstr>
      <vt:lpstr>What to Look for in Bullying Behavior</vt:lpstr>
      <vt:lpstr>Color Code</vt:lpstr>
      <vt:lpstr>What to Look for in Bullying Behavior</vt:lpstr>
      <vt:lpstr>Types of Bullying</vt:lpstr>
      <vt:lpstr>Types of Bullying</vt:lpstr>
      <vt:lpstr>Students Most Likely to Be Bullied</vt:lpstr>
      <vt:lpstr>Possible Indicators of Students Who Bully</vt:lpstr>
      <vt:lpstr>Common Myths About Students Who Bully</vt:lpstr>
      <vt:lpstr>Possible Indicators of Students Who  Are Being Bullied</vt:lpstr>
      <vt:lpstr>What Do You See?</vt:lpstr>
      <vt:lpstr>Group Treatment for Children Who Bully</vt:lpstr>
      <vt:lpstr>Simple Short-Term Solutions</vt:lpstr>
      <vt:lpstr>Conflict Resolution and Peer Mediation Strategies</vt:lpstr>
      <vt:lpstr>Zero Tolerance Policies</vt:lpstr>
      <vt:lpstr>Intervening in Bullying Behavior</vt:lpstr>
      <vt:lpstr>PowerPoint Presentation</vt:lpstr>
      <vt:lpstr>The Five Rs </vt:lpstr>
      <vt:lpstr>First R: Respond </vt:lpstr>
      <vt:lpstr>Second R: Research</vt:lpstr>
      <vt:lpstr>Third R: Record</vt:lpstr>
      <vt:lpstr>Fourth R: Report</vt:lpstr>
      <vt:lpstr>Fifth R: Revisit</vt:lpstr>
      <vt:lpstr>Elements of a Good Behavior Report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Jim Conway</dc:creator>
  <dc:description>PresentationLoad.com</dc:description>
  <cp:lastModifiedBy>Debbie Plummer</cp:lastModifiedBy>
  <cp:revision>173</cp:revision>
  <dcterms:created xsi:type="dcterms:W3CDTF">2012-06-21T15:36:27Z</dcterms:created>
  <dcterms:modified xsi:type="dcterms:W3CDTF">2015-08-11T17:05:28Z</dcterms:modified>
</cp:coreProperties>
</file>